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4804" y="-81978"/>
            <a:ext cx="11502390" cy="1526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6554" y="1257617"/>
            <a:ext cx="10346055" cy="4222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9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5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6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7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3.jpg"/><Relationship Id="rId4" Type="http://schemas.openxmlformats.org/officeDocument/2006/relationships/image" Target="../media/image25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83298" rIns="0" bIns="0" rtlCol="0" vert="horz">
            <a:spAutoFit/>
          </a:bodyPr>
          <a:lstStyle/>
          <a:p>
            <a:pPr marL="585470">
              <a:lnSpc>
                <a:spcPct val="100000"/>
              </a:lnSpc>
              <a:spcBef>
                <a:spcPts val="110"/>
              </a:spcBef>
            </a:pPr>
            <a:r>
              <a:rPr dirty="0" u="sng" sz="6600" spc="75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THINK</a:t>
            </a:r>
            <a:r>
              <a:rPr dirty="0" u="sng" sz="6600" spc="-13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6600" spc="-15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</a:t>
            </a:r>
            <a:r>
              <a:rPr dirty="0" u="sng" sz="6600" spc="51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AIR</a:t>
            </a:r>
            <a:r>
              <a:rPr dirty="0" u="sng" sz="6600" spc="-14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6600" spc="645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SHARE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6400" y="1782127"/>
            <a:ext cx="10348595" cy="401827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ts val="3645"/>
              </a:lnSpc>
              <a:spcBef>
                <a:spcPts val="125"/>
              </a:spcBef>
            </a:pPr>
            <a:r>
              <a:rPr dirty="0" sz="3200" b="1">
                <a:latin typeface="Arial"/>
                <a:cs typeface="Arial"/>
              </a:rPr>
              <a:t>“When</a:t>
            </a:r>
            <a:r>
              <a:rPr dirty="0" sz="3200" spc="-6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you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hear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the</a:t>
            </a:r>
            <a:r>
              <a:rPr dirty="0" sz="3200" spc="-10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word</a:t>
            </a:r>
            <a:r>
              <a:rPr dirty="0" sz="3200" spc="-5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REGION/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REGION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OF</a:t>
            </a:r>
            <a:r>
              <a:rPr dirty="0" sz="3200" spc="-195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ASIA,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495"/>
              </a:lnSpc>
            </a:pPr>
            <a:r>
              <a:rPr dirty="0" sz="3200" b="1">
                <a:latin typeface="Arial"/>
                <a:cs typeface="Arial"/>
              </a:rPr>
              <a:t>what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comes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to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your</a:t>
            </a:r>
            <a:r>
              <a:rPr dirty="0" sz="3200" spc="-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mind?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Countries?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Culture?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685"/>
              </a:lnSpc>
            </a:pPr>
            <a:r>
              <a:rPr dirty="0" sz="3200" b="1">
                <a:latin typeface="Arial"/>
                <a:cs typeface="Arial"/>
              </a:rPr>
              <a:t>Geography?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Or</a:t>
            </a:r>
            <a:r>
              <a:rPr dirty="0" sz="3200" spc="-70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teamwork?”</a:t>
            </a:r>
            <a:endParaRPr sz="32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spcBef>
                <a:spcPts val="104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</a:tabLst>
            </a:pPr>
            <a:r>
              <a:rPr dirty="0" sz="3200" spc="-55">
                <a:latin typeface="Trebuchet MS"/>
                <a:cs typeface="Trebuchet MS"/>
              </a:rPr>
              <a:t>Steps:</a:t>
            </a:r>
            <a:endParaRPr sz="32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34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</a:tabLst>
            </a:pPr>
            <a:r>
              <a:rPr dirty="0" sz="3200" spc="-140">
                <a:latin typeface="Trebuchet MS"/>
                <a:cs typeface="Trebuchet MS"/>
              </a:rPr>
              <a:t>1.Think</a:t>
            </a:r>
            <a:r>
              <a:rPr dirty="0" sz="3200" spc="-100">
                <a:latin typeface="Trebuchet MS"/>
                <a:cs typeface="Trebuchet MS"/>
              </a:rPr>
              <a:t> </a:t>
            </a:r>
            <a:r>
              <a:rPr dirty="0" sz="3200" spc="-220">
                <a:latin typeface="Trebuchet MS"/>
                <a:cs typeface="Trebuchet MS"/>
              </a:rPr>
              <a:t>individually</a:t>
            </a:r>
            <a:r>
              <a:rPr dirty="0" sz="3200" spc="-40">
                <a:latin typeface="Trebuchet MS"/>
                <a:cs typeface="Trebuchet MS"/>
              </a:rPr>
              <a:t> </a:t>
            </a:r>
            <a:r>
              <a:rPr dirty="0" sz="3200" spc="-60">
                <a:latin typeface="Trebuchet MS"/>
                <a:cs typeface="Trebuchet MS"/>
              </a:rPr>
              <a:t>(1</a:t>
            </a:r>
            <a:r>
              <a:rPr dirty="0" sz="3200" spc="-85">
                <a:latin typeface="Trebuchet MS"/>
                <a:cs typeface="Trebuchet MS"/>
              </a:rPr>
              <a:t> </a:t>
            </a:r>
            <a:r>
              <a:rPr dirty="0" sz="3200" spc="-20">
                <a:latin typeface="Trebuchet MS"/>
                <a:cs typeface="Trebuchet MS"/>
              </a:rPr>
              <a:t>min)</a:t>
            </a:r>
            <a:endParaRPr sz="32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415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</a:tabLst>
            </a:pPr>
            <a:r>
              <a:rPr dirty="0" sz="3200" spc="-290">
                <a:latin typeface="Trebuchet MS"/>
                <a:cs typeface="Trebuchet MS"/>
              </a:rPr>
              <a:t>2.</a:t>
            </a:r>
            <a:r>
              <a:rPr dirty="0" sz="3200" spc="-400">
                <a:latin typeface="Trebuchet MS"/>
                <a:cs typeface="Trebuchet MS"/>
              </a:rPr>
              <a:t> </a:t>
            </a:r>
            <a:r>
              <a:rPr dirty="0" sz="3200" spc="-165">
                <a:latin typeface="Trebuchet MS"/>
                <a:cs typeface="Trebuchet MS"/>
              </a:rPr>
              <a:t>Pair</a:t>
            </a:r>
            <a:r>
              <a:rPr dirty="0" sz="3200" spc="-145">
                <a:latin typeface="Trebuchet MS"/>
                <a:cs typeface="Trebuchet MS"/>
              </a:rPr>
              <a:t> </a:t>
            </a:r>
            <a:r>
              <a:rPr dirty="0" sz="3200" spc="-150">
                <a:latin typeface="Trebuchet MS"/>
                <a:cs typeface="Trebuchet MS"/>
              </a:rPr>
              <a:t>up</a:t>
            </a:r>
            <a:r>
              <a:rPr dirty="0" sz="3200" spc="-105">
                <a:latin typeface="Trebuchet MS"/>
                <a:cs typeface="Trebuchet MS"/>
              </a:rPr>
              <a:t> </a:t>
            </a:r>
            <a:r>
              <a:rPr dirty="0" sz="3200" spc="-50">
                <a:latin typeface="Trebuchet MS"/>
                <a:cs typeface="Trebuchet MS"/>
              </a:rPr>
              <a:t>to</a:t>
            </a:r>
            <a:r>
              <a:rPr dirty="0" sz="3200" spc="-195">
                <a:latin typeface="Trebuchet MS"/>
                <a:cs typeface="Trebuchet MS"/>
              </a:rPr>
              <a:t> </a:t>
            </a:r>
            <a:r>
              <a:rPr dirty="0" sz="3200" spc="-130">
                <a:latin typeface="Trebuchet MS"/>
                <a:cs typeface="Trebuchet MS"/>
              </a:rPr>
              <a:t>discuss</a:t>
            </a:r>
            <a:r>
              <a:rPr dirty="0" sz="3200" spc="-85">
                <a:latin typeface="Trebuchet MS"/>
                <a:cs typeface="Trebuchet MS"/>
              </a:rPr>
              <a:t> </a:t>
            </a:r>
            <a:r>
              <a:rPr dirty="0" sz="3200" spc="-60">
                <a:latin typeface="Trebuchet MS"/>
                <a:cs typeface="Trebuchet MS"/>
              </a:rPr>
              <a:t>(3</a:t>
            </a:r>
            <a:r>
              <a:rPr dirty="0" sz="3200" spc="-125">
                <a:latin typeface="Trebuchet MS"/>
                <a:cs typeface="Trebuchet MS"/>
              </a:rPr>
              <a:t> </a:t>
            </a:r>
            <a:r>
              <a:rPr dirty="0" sz="3200" spc="-20">
                <a:latin typeface="Trebuchet MS"/>
                <a:cs typeface="Trebuchet MS"/>
              </a:rPr>
              <a:t>min)</a:t>
            </a:r>
            <a:endParaRPr sz="32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420"/>
              </a:spcBef>
              <a:buClr>
                <a:srgbClr val="B71E42"/>
              </a:buClr>
              <a:buFont typeface="Arial MT"/>
              <a:buChar char="•"/>
              <a:tabLst>
                <a:tab pos="240665" algn="l"/>
              </a:tabLst>
            </a:pPr>
            <a:r>
              <a:rPr dirty="0" sz="3200" spc="-290">
                <a:latin typeface="Trebuchet MS"/>
                <a:cs typeface="Trebuchet MS"/>
              </a:rPr>
              <a:t>3.</a:t>
            </a:r>
            <a:r>
              <a:rPr dirty="0" sz="3200" spc="-385">
                <a:latin typeface="Trebuchet MS"/>
                <a:cs typeface="Trebuchet MS"/>
              </a:rPr>
              <a:t> </a:t>
            </a:r>
            <a:r>
              <a:rPr dirty="0" sz="3200" spc="-170">
                <a:latin typeface="Trebuchet MS"/>
                <a:cs typeface="Trebuchet MS"/>
              </a:rPr>
              <a:t>Share</a:t>
            </a:r>
            <a:r>
              <a:rPr dirty="0" sz="3200" spc="-20">
                <a:latin typeface="Trebuchet MS"/>
                <a:cs typeface="Trebuchet MS"/>
              </a:rPr>
              <a:t> </a:t>
            </a:r>
            <a:r>
              <a:rPr dirty="0" sz="3200" spc="-180">
                <a:latin typeface="Trebuchet MS"/>
                <a:cs typeface="Trebuchet MS"/>
              </a:rPr>
              <a:t>insights</a:t>
            </a:r>
            <a:r>
              <a:rPr dirty="0" sz="3200" spc="-85">
                <a:latin typeface="Trebuchet MS"/>
                <a:cs typeface="Trebuchet MS"/>
              </a:rPr>
              <a:t> </a:t>
            </a:r>
            <a:r>
              <a:rPr dirty="0" sz="3200" spc="-185">
                <a:latin typeface="Trebuchet MS"/>
                <a:cs typeface="Trebuchet MS"/>
              </a:rPr>
              <a:t>with</a:t>
            </a:r>
            <a:r>
              <a:rPr dirty="0" sz="3200" spc="-80">
                <a:latin typeface="Trebuchet MS"/>
                <a:cs typeface="Trebuchet MS"/>
              </a:rPr>
              <a:t> </a:t>
            </a:r>
            <a:r>
              <a:rPr dirty="0" sz="3200" spc="-190">
                <a:latin typeface="Trebuchet MS"/>
                <a:cs typeface="Trebuchet MS"/>
              </a:rPr>
              <a:t>the</a:t>
            </a:r>
            <a:r>
              <a:rPr dirty="0" sz="3200" spc="-90">
                <a:latin typeface="Trebuchet MS"/>
                <a:cs typeface="Trebuchet MS"/>
              </a:rPr>
              <a:t> </a:t>
            </a:r>
            <a:r>
              <a:rPr dirty="0" sz="3200" spc="-10">
                <a:latin typeface="Trebuchet MS"/>
                <a:cs typeface="Trebuchet MS"/>
              </a:rPr>
              <a:t>class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99838" y="355853"/>
            <a:ext cx="885825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0415" algn="l"/>
              </a:tabLst>
            </a:pPr>
            <a:r>
              <a:rPr dirty="0" sz="2450" spc="-385">
                <a:solidFill>
                  <a:srgbClr val="B81F15"/>
                </a:solidFill>
                <a:latin typeface="Lucida Sans Unicode"/>
                <a:cs typeface="Lucida Sans Unicode"/>
              </a:rPr>
              <a:t>-</a:t>
            </a:r>
            <a:r>
              <a:rPr dirty="0" sz="2450" spc="90">
                <a:solidFill>
                  <a:srgbClr val="B81F15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710">
                <a:solidFill>
                  <a:srgbClr val="A81623"/>
                </a:solidFill>
                <a:latin typeface="Lucida Sans Unicode"/>
                <a:cs typeface="Lucida Sans Unicode"/>
              </a:rPr>
              <a:t>-</a:t>
            </a:r>
            <a:r>
              <a:rPr dirty="0" sz="2450" spc="170">
                <a:solidFill>
                  <a:srgbClr val="A81623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695" i="1">
                <a:solidFill>
                  <a:srgbClr val="AE281C"/>
                </a:solidFill>
                <a:latin typeface="Arial"/>
                <a:cs typeface="Arial"/>
              </a:rPr>
              <a:t>e</a:t>
            </a:r>
            <a:r>
              <a:rPr dirty="0" sz="2450" i="1">
                <a:solidFill>
                  <a:srgbClr val="AE281C"/>
                </a:solidFill>
                <a:latin typeface="Arial"/>
                <a:cs typeface="Arial"/>
              </a:rPr>
              <a:t>	</a:t>
            </a:r>
            <a:r>
              <a:rPr dirty="0" sz="2450" spc="-695" i="1">
                <a:solidFill>
                  <a:srgbClr val="AC2A1C"/>
                </a:solidFill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603372" y="332493"/>
            <a:ext cx="7632065" cy="540639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R="143510">
              <a:lnSpc>
                <a:spcPct val="100000"/>
              </a:lnSpc>
              <a:spcBef>
                <a:spcPts val="280"/>
              </a:spcBef>
              <a:tabLst>
                <a:tab pos="467995" algn="l"/>
                <a:tab pos="1102360" algn="l"/>
              </a:tabLst>
            </a:pPr>
            <a:r>
              <a:rPr dirty="0" sz="2450" spc="-50" i="1">
                <a:solidFill>
                  <a:srgbClr val="AA281D"/>
                </a:solidFill>
                <a:latin typeface="Arial"/>
                <a:cs typeface="Arial"/>
              </a:rPr>
              <a:t>a</a:t>
            </a:r>
            <a:r>
              <a:rPr dirty="0" sz="2450" i="1">
                <a:solidFill>
                  <a:srgbClr val="AA281D"/>
                </a:solidFill>
                <a:latin typeface="Arial"/>
                <a:cs typeface="Arial"/>
              </a:rPr>
              <a:t>	</a:t>
            </a:r>
            <a:r>
              <a:rPr dirty="0" sz="2450" spc="-50" i="1">
                <a:solidFill>
                  <a:srgbClr val="BF2D2A"/>
                </a:solidFill>
                <a:latin typeface="Arial"/>
                <a:cs typeface="Arial"/>
              </a:rPr>
              <a:t>-</a:t>
            </a:r>
            <a:r>
              <a:rPr dirty="0" sz="2450" i="1">
                <a:solidFill>
                  <a:srgbClr val="BF2D2A"/>
                </a:solidFill>
                <a:latin typeface="Arial"/>
                <a:cs typeface="Arial"/>
              </a:rPr>
              <a:t>	</a:t>
            </a:r>
            <a:r>
              <a:rPr dirty="0" sz="2450" spc="-50" i="1">
                <a:solidFill>
                  <a:srgbClr val="AC1315"/>
                </a:solidFill>
                <a:latin typeface="Arial"/>
                <a:cs typeface="Arial"/>
              </a:rPr>
              <a:t>-</a:t>
            </a:r>
            <a:endParaRPr sz="2450">
              <a:latin typeface="Arial"/>
              <a:cs typeface="Arial"/>
            </a:endParaRPr>
          </a:p>
          <a:p>
            <a:pPr marL="18415">
              <a:lnSpc>
                <a:spcPts val="3570"/>
              </a:lnSpc>
              <a:spcBef>
                <a:spcPts val="245"/>
              </a:spcBef>
            </a:pPr>
            <a:r>
              <a:rPr dirty="0" sz="3250" spc="-254">
                <a:latin typeface="Lucida Sans Unicode"/>
                <a:cs typeface="Lucida Sans Unicode"/>
              </a:rPr>
              <a:t>ImpoAnt</a:t>
            </a:r>
            <a:r>
              <a:rPr dirty="0" sz="3250" spc="-360">
                <a:latin typeface="Lucida Sans Unicode"/>
                <a:cs typeface="Lucida Sans Unicode"/>
              </a:rPr>
              <a:t> </a:t>
            </a:r>
            <a:r>
              <a:rPr dirty="0" sz="3250" spc="-254">
                <a:latin typeface="Lucida Sans Unicode"/>
                <a:cs typeface="Lucida Sans Unicode"/>
              </a:rPr>
              <a:t>in</a:t>
            </a:r>
            <a:r>
              <a:rPr dirty="0" sz="3250" spc="-420">
                <a:latin typeface="Lucida Sans Unicode"/>
                <a:cs typeface="Lucida Sans Unicode"/>
              </a:rPr>
              <a:t> </a:t>
            </a:r>
            <a:r>
              <a:rPr dirty="0" sz="3250" spc="-340">
                <a:latin typeface="Lucida Sans Unicode"/>
                <a:cs typeface="Lucida Sans Unicode"/>
              </a:rPr>
              <a:t>the</a:t>
            </a:r>
            <a:r>
              <a:rPr dirty="0" sz="3250" spc="-350">
                <a:latin typeface="Lucida Sans Unicode"/>
                <a:cs typeface="Lucida Sans Unicode"/>
              </a:rPr>
              <a:t> </a:t>
            </a:r>
            <a:r>
              <a:rPr dirty="0" sz="3250" spc="-245">
                <a:latin typeface="Lucida Sans Unicode"/>
                <a:cs typeface="Lucida Sans Unicode"/>
              </a:rPr>
              <a:t>Silk</a:t>
            </a:r>
            <a:r>
              <a:rPr dirty="0" sz="3250" spc="-400">
                <a:latin typeface="Lucida Sans Unicode"/>
                <a:cs typeface="Lucida Sans Unicode"/>
              </a:rPr>
              <a:t> </a:t>
            </a:r>
            <a:r>
              <a:rPr dirty="0" sz="3250" spc="-300">
                <a:latin typeface="Lucida Sans Unicode"/>
                <a:cs typeface="Lucida Sans Unicode"/>
              </a:rPr>
              <a:t>Road</a:t>
            </a:r>
            <a:r>
              <a:rPr dirty="0" sz="3250" spc="-459">
                <a:latin typeface="Lucida Sans Unicode"/>
                <a:cs typeface="Lucida Sans Unicode"/>
              </a:rPr>
              <a:t> </a:t>
            </a:r>
            <a:r>
              <a:rPr dirty="0" sz="3250" spc="-215">
                <a:latin typeface="Lucida Sans Unicode"/>
                <a:cs typeface="Lucida Sans Unicode"/>
              </a:rPr>
              <a:t>Pade</a:t>
            </a:r>
            <a:r>
              <a:rPr dirty="0" sz="3250" spc="-320">
                <a:latin typeface="Lucida Sans Unicode"/>
                <a:cs typeface="Lucida Sans Unicode"/>
              </a:rPr>
              <a:t> </a:t>
            </a:r>
            <a:r>
              <a:rPr dirty="0" sz="3250" spc="-345">
                <a:latin typeface="Lucida Sans Unicode"/>
                <a:cs typeface="Lucida Sans Unicode"/>
              </a:rPr>
              <a:t>(Roman</a:t>
            </a:r>
            <a:r>
              <a:rPr dirty="0" sz="3250" spc="-310">
                <a:latin typeface="Lucida Sans Unicode"/>
                <a:cs typeface="Lucida Sans Unicode"/>
              </a:rPr>
              <a:t> </a:t>
            </a:r>
            <a:r>
              <a:rPr dirty="0" sz="3250" spc="-380">
                <a:latin typeface="Lucida Sans Unicode"/>
                <a:cs typeface="Lucida Sans Unicode"/>
              </a:rPr>
              <a:t>Empire</a:t>
            </a:r>
            <a:endParaRPr sz="3250">
              <a:latin typeface="Lucida Sans Unicode"/>
              <a:cs typeface="Lucida Sans Unicode"/>
            </a:endParaRPr>
          </a:p>
          <a:p>
            <a:pPr marL="17145">
              <a:lnSpc>
                <a:spcPts val="3650"/>
              </a:lnSpc>
            </a:pPr>
            <a:r>
              <a:rPr dirty="0" sz="3350" spc="-409">
                <a:latin typeface="Lucida Sans Unicode"/>
                <a:cs typeface="Lucida Sans Unicode"/>
              </a:rPr>
              <a:t>and</a:t>
            </a:r>
            <a:r>
              <a:rPr dirty="0" sz="3350" spc="-345">
                <a:latin typeface="Lucida Sans Unicode"/>
                <a:cs typeface="Lucida Sans Unicode"/>
              </a:rPr>
              <a:t> </a:t>
            </a:r>
            <a:r>
              <a:rPr dirty="0" sz="3350" spc="-360">
                <a:latin typeface="Lucida Sans Unicode"/>
                <a:cs typeface="Lucida Sans Unicode"/>
              </a:rPr>
              <a:t>China)</a:t>
            </a:r>
            <a:endParaRPr sz="3350">
              <a:latin typeface="Lucida Sans Unicode"/>
              <a:cs typeface="Lucida Sans Unicode"/>
            </a:endParaRPr>
          </a:p>
          <a:p>
            <a:pPr marL="24130">
              <a:lnSpc>
                <a:spcPts val="3560"/>
              </a:lnSpc>
            </a:pPr>
            <a:r>
              <a:rPr dirty="0" sz="3200" spc="-290">
                <a:latin typeface="Lucida Sans Unicode"/>
                <a:cs typeface="Lucida Sans Unicode"/>
              </a:rPr>
              <a:t>Cradle</a:t>
            </a:r>
            <a:r>
              <a:rPr dirty="0" sz="3200" spc="-275">
                <a:latin typeface="Lucida Sans Unicode"/>
                <a:cs typeface="Lucida Sans Unicode"/>
              </a:rPr>
              <a:t> </a:t>
            </a:r>
            <a:r>
              <a:rPr dirty="0" sz="3200" spc="-380">
                <a:latin typeface="Lucida Sans Unicode"/>
                <a:cs typeface="Lucida Sans Unicode"/>
              </a:rPr>
              <a:t>of</a:t>
            </a:r>
            <a:r>
              <a:rPr dirty="0" sz="3200" spc="-325">
                <a:latin typeface="Lucida Sans Unicode"/>
                <a:cs typeface="Lucida Sans Unicode"/>
              </a:rPr>
              <a:t> </a:t>
            </a:r>
            <a:r>
              <a:rPr dirty="0" sz="3200" spc="-330">
                <a:latin typeface="Lucida Sans Unicode"/>
                <a:cs typeface="Lucida Sans Unicode"/>
              </a:rPr>
              <a:t>ancient</a:t>
            </a:r>
            <a:r>
              <a:rPr dirty="0" sz="3200" spc="-245">
                <a:latin typeface="Lucida Sans Unicode"/>
                <a:cs typeface="Lucida Sans Unicode"/>
              </a:rPr>
              <a:t> </a:t>
            </a:r>
            <a:r>
              <a:rPr dirty="0" sz="3200" spc="-345">
                <a:latin typeface="Lucida Sans Unicode"/>
                <a:cs typeface="Lucida Sans Unicode"/>
              </a:rPr>
              <a:t>civilizations</a:t>
            </a:r>
            <a:r>
              <a:rPr dirty="0" sz="3200" spc="-265">
                <a:latin typeface="Lucida Sans Unicode"/>
                <a:cs typeface="Lucida Sans Unicode"/>
              </a:rPr>
              <a:t> </a:t>
            </a:r>
            <a:r>
              <a:rPr dirty="0" sz="3200" spc="-1380">
                <a:latin typeface="Lucida Sans Unicode"/>
                <a:cs typeface="Lucida Sans Unicode"/>
              </a:rPr>
              <a:t>—</a:t>
            </a:r>
            <a:r>
              <a:rPr dirty="0" sz="3200" spc="-315">
                <a:latin typeface="Lucida Sans Unicode"/>
                <a:cs typeface="Lucida Sans Unicode"/>
              </a:rPr>
              <a:t> </a:t>
            </a:r>
            <a:r>
              <a:rPr dirty="0" sz="3200" spc="-320">
                <a:latin typeface="Lucida Sans Unicode"/>
                <a:cs typeface="Lucida Sans Unicode"/>
              </a:rPr>
              <a:t>China,</a:t>
            </a:r>
            <a:r>
              <a:rPr dirty="0" sz="3200" spc="285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Japan</a:t>
            </a:r>
            <a:endParaRPr sz="3200">
              <a:latin typeface="Lucida Sans Unicode"/>
              <a:cs typeface="Lucida Sans Unicode"/>
            </a:endParaRPr>
          </a:p>
          <a:p>
            <a:pPr marL="24765">
              <a:lnSpc>
                <a:spcPts val="3470"/>
              </a:lnSpc>
            </a:pPr>
            <a:r>
              <a:rPr dirty="0" sz="3150" spc="-310">
                <a:latin typeface="Lucida Sans Unicode"/>
                <a:cs typeface="Lucida Sans Unicode"/>
              </a:rPr>
              <a:t>and</a:t>
            </a:r>
            <a:r>
              <a:rPr dirty="0" sz="3150" spc="-345">
                <a:latin typeface="Lucida Sans Unicode"/>
                <a:cs typeface="Lucida Sans Unicode"/>
              </a:rPr>
              <a:t> </a:t>
            </a:r>
            <a:r>
              <a:rPr dirty="0" sz="3150" spc="-370">
                <a:latin typeface="Lucida Sans Unicode"/>
                <a:cs typeface="Lucida Sans Unicode"/>
              </a:rPr>
              <a:t>Mongolia</a:t>
            </a:r>
            <a:endParaRPr sz="3150">
              <a:latin typeface="Lucida Sans Unicode"/>
              <a:cs typeface="Lucida Sans Unicode"/>
            </a:endParaRPr>
          </a:p>
          <a:p>
            <a:pPr marL="17145">
              <a:lnSpc>
                <a:spcPts val="3545"/>
              </a:lnSpc>
            </a:pPr>
            <a:r>
              <a:rPr dirty="0" sz="3350" spc="-459">
                <a:latin typeface="Lucida Sans Unicode"/>
                <a:cs typeface="Lucida Sans Unicode"/>
              </a:rPr>
              <a:t>High</a:t>
            </a:r>
            <a:r>
              <a:rPr dirty="0" sz="3350" spc="-385">
                <a:latin typeface="Lucida Sans Unicode"/>
                <a:cs typeface="Lucida Sans Unicode"/>
              </a:rPr>
              <a:t> </a:t>
            </a:r>
            <a:r>
              <a:rPr dirty="0" sz="3350" spc="-480">
                <a:latin typeface="Lucida Sans Unicode"/>
                <a:cs typeface="Lucida Sans Unicode"/>
              </a:rPr>
              <a:t>population</a:t>
            </a:r>
            <a:r>
              <a:rPr dirty="0" sz="3350" spc="15">
                <a:latin typeface="Lucida Sans Unicode"/>
                <a:cs typeface="Lucida Sans Unicode"/>
              </a:rPr>
              <a:t> </a:t>
            </a:r>
            <a:r>
              <a:rPr dirty="0" sz="3350" spc="-270">
                <a:latin typeface="Lucida Sans Unicode"/>
                <a:cs typeface="Lucida Sans Unicode"/>
              </a:rPr>
              <a:t>densiĘ;</a:t>
            </a:r>
            <a:r>
              <a:rPr dirty="0" sz="3350" spc="-360">
                <a:latin typeface="Lucida Sans Unicode"/>
                <a:cs typeface="Lucida Sans Unicode"/>
              </a:rPr>
              <a:t> </a:t>
            </a:r>
            <a:r>
              <a:rPr dirty="0" sz="3350" spc="-370">
                <a:latin typeface="Lucida Sans Unicode"/>
                <a:cs typeface="Lucida Sans Unicode"/>
              </a:rPr>
              <a:t>cradle</a:t>
            </a:r>
            <a:r>
              <a:rPr dirty="0" sz="3350" spc="-350">
                <a:latin typeface="Lucida Sans Unicode"/>
                <a:cs typeface="Lucida Sans Unicode"/>
              </a:rPr>
              <a:t> </a:t>
            </a:r>
            <a:r>
              <a:rPr dirty="0" sz="3350" spc="-415">
                <a:latin typeface="Lucida Sans Unicode"/>
                <a:cs typeface="Lucida Sans Unicode"/>
              </a:rPr>
              <a:t>of</a:t>
            </a:r>
            <a:r>
              <a:rPr dirty="0" sz="3350" spc="-370">
                <a:latin typeface="Lucida Sans Unicode"/>
                <a:cs typeface="Lucida Sans Unicode"/>
              </a:rPr>
              <a:t> </a:t>
            </a:r>
            <a:r>
              <a:rPr dirty="0" sz="3350" spc="-434">
                <a:latin typeface="Lucida Sans Unicode"/>
                <a:cs typeface="Lucida Sans Unicode"/>
              </a:rPr>
              <a:t>Indian</a:t>
            </a:r>
            <a:endParaRPr sz="3350">
              <a:latin typeface="Lucida Sans Unicode"/>
              <a:cs typeface="Lucida Sans Unicode"/>
            </a:endParaRPr>
          </a:p>
          <a:p>
            <a:pPr marL="14604">
              <a:lnSpc>
                <a:spcPts val="3520"/>
              </a:lnSpc>
            </a:pPr>
            <a:r>
              <a:rPr dirty="0" sz="3450" spc="-480">
                <a:latin typeface="Lucida Sans Unicode"/>
                <a:cs typeface="Lucida Sans Unicode"/>
              </a:rPr>
              <a:t>civilization</a:t>
            </a:r>
            <a:endParaRPr sz="3450">
              <a:latin typeface="Lucida Sans Unicode"/>
              <a:cs typeface="Lucida Sans Unicode"/>
            </a:endParaRPr>
          </a:p>
          <a:p>
            <a:pPr marL="12700" marR="134620" indent="6985">
              <a:lnSpc>
                <a:spcPct val="88000"/>
              </a:lnSpc>
              <a:spcBef>
                <a:spcPts val="240"/>
              </a:spcBef>
            </a:pPr>
            <a:r>
              <a:rPr dirty="0" sz="3150" spc="-280">
                <a:latin typeface="Lucida Sans Unicode"/>
                <a:cs typeface="Lucida Sans Unicode"/>
              </a:rPr>
              <a:t>Located</a:t>
            </a:r>
            <a:r>
              <a:rPr dirty="0" sz="3150" spc="-260">
                <a:latin typeface="Lucida Sans Unicode"/>
                <a:cs typeface="Lucida Sans Unicode"/>
              </a:rPr>
              <a:t> </a:t>
            </a:r>
            <a:r>
              <a:rPr dirty="0" sz="3150" spc="-254">
                <a:latin typeface="Lucida Sans Unicode"/>
                <a:cs typeface="Lucida Sans Unicode"/>
              </a:rPr>
              <a:t>in</a:t>
            </a:r>
            <a:r>
              <a:rPr dirty="0" sz="3150" spc="-305">
                <a:latin typeface="Lucida Sans Unicode"/>
                <a:cs typeface="Lucida Sans Unicode"/>
              </a:rPr>
              <a:t> </a:t>
            </a:r>
            <a:r>
              <a:rPr dirty="0" sz="3150" spc="-300">
                <a:latin typeface="Lucida Sans Unicode"/>
                <a:cs typeface="Lucida Sans Unicode"/>
              </a:rPr>
              <a:t>the</a:t>
            </a:r>
            <a:r>
              <a:rPr dirty="0" sz="3150" spc="-425">
                <a:latin typeface="Lucida Sans Unicode"/>
                <a:cs typeface="Lucida Sans Unicode"/>
              </a:rPr>
              <a:t> </a:t>
            </a:r>
            <a:r>
              <a:rPr dirty="0" sz="3150" spc="-320">
                <a:latin typeface="Lucida Sans Unicode"/>
                <a:cs typeface="Lucida Sans Unicode"/>
              </a:rPr>
              <a:t>Asia-</a:t>
            </a:r>
            <a:r>
              <a:rPr dirty="0" sz="3150" spc="-270">
                <a:latin typeface="Lucida Sans Unicode"/>
                <a:cs typeface="Lucida Sans Unicode"/>
              </a:rPr>
              <a:t>Pacific</a:t>
            </a:r>
            <a:r>
              <a:rPr dirty="0" sz="3150" spc="-165">
                <a:latin typeface="Lucida Sans Unicode"/>
                <a:cs typeface="Lucida Sans Unicode"/>
              </a:rPr>
              <a:t> </a:t>
            </a:r>
            <a:r>
              <a:rPr dirty="0" sz="3150" spc="-250">
                <a:latin typeface="Lucida Sans Unicode"/>
                <a:cs typeface="Lucida Sans Unicode"/>
              </a:rPr>
              <a:t>Ring</a:t>
            </a:r>
            <a:r>
              <a:rPr dirty="0" sz="3150" spc="-260">
                <a:latin typeface="Lucida Sans Unicode"/>
                <a:cs typeface="Lucida Sans Unicode"/>
              </a:rPr>
              <a:t> </a:t>
            </a:r>
            <a:r>
              <a:rPr dirty="0" sz="3150" spc="-345">
                <a:latin typeface="Lucida Sans Unicode"/>
                <a:cs typeface="Lucida Sans Unicode"/>
              </a:rPr>
              <a:t>of</a:t>
            </a:r>
            <a:r>
              <a:rPr dirty="0" sz="3150" spc="-280">
                <a:latin typeface="Lucida Sans Unicode"/>
                <a:cs typeface="Lucida Sans Unicode"/>
              </a:rPr>
              <a:t> </a:t>
            </a:r>
            <a:r>
              <a:rPr dirty="0" sz="3150" spc="-25">
                <a:latin typeface="Lucida Sans Unicode"/>
                <a:cs typeface="Lucida Sans Unicode"/>
              </a:rPr>
              <a:t>Fire; </a:t>
            </a:r>
            <a:r>
              <a:rPr dirty="0" sz="3150" spc="-325">
                <a:latin typeface="Lucida Sans Unicode"/>
                <a:cs typeface="Lucida Sans Unicode"/>
              </a:rPr>
              <a:t>historically</a:t>
            </a:r>
            <a:r>
              <a:rPr dirty="0" sz="3150" spc="204">
                <a:latin typeface="Lucida Sans Unicode"/>
                <a:cs typeface="Lucida Sans Unicode"/>
              </a:rPr>
              <a:t> </a:t>
            </a:r>
            <a:r>
              <a:rPr dirty="0" sz="3150" spc="-300">
                <a:latin typeface="Lucida Sans Unicode"/>
                <a:cs typeface="Lucida Sans Unicode"/>
              </a:rPr>
              <a:t>the</a:t>
            </a:r>
            <a:r>
              <a:rPr dirty="0" sz="3150" spc="-350">
                <a:latin typeface="Lucida Sans Unicode"/>
                <a:cs typeface="Lucida Sans Unicode"/>
              </a:rPr>
              <a:t> </a:t>
            </a:r>
            <a:r>
              <a:rPr dirty="0" sz="3150" spc="-300">
                <a:latin typeface="Lucida Sans Unicode"/>
                <a:cs typeface="Lucida Sans Unicode"/>
              </a:rPr>
              <a:t>goal</a:t>
            </a:r>
            <a:r>
              <a:rPr dirty="0" sz="3150" spc="-265">
                <a:latin typeface="Lucida Sans Unicode"/>
                <a:cs typeface="Lucida Sans Unicode"/>
              </a:rPr>
              <a:t> </a:t>
            </a:r>
            <a:r>
              <a:rPr dirty="0" sz="3150" spc="-350">
                <a:latin typeface="Lucida Sans Unicode"/>
                <a:cs typeface="Lucida Sans Unicode"/>
              </a:rPr>
              <a:t>destination</a:t>
            </a:r>
            <a:r>
              <a:rPr dirty="0" sz="3150" spc="50">
                <a:latin typeface="Lucida Sans Unicode"/>
                <a:cs typeface="Lucida Sans Unicode"/>
              </a:rPr>
              <a:t> </a:t>
            </a:r>
            <a:r>
              <a:rPr dirty="0" sz="3150" spc="-185">
                <a:latin typeface="Lucida Sans Unicode"/>
                <a:cs typeface="Lucida Sans Unicode"/>
              </a:rPr>
              <a:t>ofthe</a:t>
            </a:r>
            <a:r>
              <a:rPr dirty="0" sz="3150" spc="-315">
                <a:latin typeface="Lucida Sans Unicode"/>
                <a:cs typeface="Lucida Sans Unicode"/>
              </a:rPr>
              <a:t> </a:t>
            </a:r>
            <a:r>
              <a:rPr dirty="0" sz="3150" spc="-305">
                <a:latin typeface="Lucida Sans Unicode"/>
                <a:cs typeface="Lucida Sans Unicode"/>
              </a:rPr>
              <a:t>European </a:t>
            </a:r>
            <a:r>
              <a:rPr dirty="0" sz="3250" spc="-425">
                <a:latin typeface="Lucida Sans Unicode"/>
                <a:cs typeface="Lucida Sans Unicode"/>
              </a:rPr>
              <a:t>expeditions</a:t>
            </a:r>
            <a:r>
              <a:rPr dirty="0" sz="3250" spc="-65">
                <a:latin typeface="Lucida Sans Unicode"/>
                <a:cs typeface="Lucida Sans Unicode"/>
              </a:rPr>
              <a:t> </a:t>
            </a:r>
            <a:r>
              <a:rPr dirty="0" sz="3250" spc="-380">
                <a:latin typeface="Lucida Sans Unicode"/>
                <a:cs typeface="Lucida Sans Unicode"/>
              </a:rPr>
              <a:t>that</a:t>
            </a:r>
            <a:r>
              <a:rPr dirty="0" sz="3250" spc="-459">
                <a:latin typeface="Lucida Sans Unicode"/>
                <a:cs typeface="Lucida Sans Unicode"/>
              </a:rPr>
              <a:t> </a:t>
            </a:r>
            <a:r>
              <a:rPr dirty="0" sz="3250" spc="-315">
                <a:latin typeface="Lucida Sans Unicode"/>
                <a:cs typeface="Lucida Sans Unicode"/>
              </a:rPr>
              <a:t>search</a:t>
            </a:r>
            <a:r>
              <a:rPr dirty="0" sz="3250" spc="-270">
                <a:latin typeface="Lucida Sans Unicode"/>
                <a:cs typeface="Lucida Sans Unicode"/>
              </a:rPr>
              <a:t> </a:t>
            </a:r>
            <a:r>
              <a:rPr dirty="0" sz="3250" spc="-370">
                <a:latin typeface="Lucida Sans Unicode"/>
                <a:cs typeface="Lucida Sans Unicode"/>
              </a:rPr>
              <a:t>for</a:t>
            </a:r>
            <a:r>
              <a:rPr dirty="0" sz="3250" spc="-475">
                <a:latin typeface="Lucida Sans Unicode"/>
                <a:cs typeface="Lucida Sans Unicode"/>
              </a:rPr>
              <a:t> </a:t>
            </a:r>
            <a:r>
              <a:rPr dirty="0" sz="3250" spc="-310">
                <a:latin typeface="Lucida Sans Unicode"/>
                <a:cs typeface="Lucida Sans Unicode"/>
              </a:rPr>
              <a:t>spice</a:t>
            </a:r>
            <a:endParaRPr sz="3250">
              <a:latin typeface="Lucida Sans Unicode"/>
              <a:cs typeface="Lucida Sans Unicode"/>
            </a:endParaRPr>
          </a:p>
          <a:p>
            <a:pPr marL="17145">
              <a:lnSpc>
                <a:spcPts val="3704"/>
              </a:lnSpc>
              <a:spcBef>
                <a:spcPts val="5"/>
              </a:spcBef>
            </a:pPr>
            <a:r>
              <a:rPr dirty="0" sz="3350" spc="-434">
                <a:latin typeface="Lucida Sans Unicode"/>
                <a:cs typeface="Lucida Sans Unicode"/>
              </a:rPr>
              <a:t>Many</a:t>
            </a:r>
            <a:r>
              <a:rPr dirty="0" sz="3350" spc="-210">
                <a:latin typeface="Lucida Sans Unicode"/>
                <a:cs typeface="Lucida Sans Unicode"/>
              </a:rPr>
              <a:t> </a:t>
            </a:r>
            <a:r>
              <a:rPr dirty="0" sz="3350" spc="-330">
                <a:latin typeface="Lucida Sans Unicode"/>
                <a:cs typeface="Lucida Sans Unicode"/>
              </a:rPr>
              <a:t>are</a:t>
            </a:r>
            <a:r>
              <a:rPr dirty="0" sz="3350" spc="-395">
                <a:latin typeface="Lucida Sans Unicode"/>
                <a:cs typeface="Lucida Sans Unicode"/>
              </a:rPr>
              <a:t> </a:t>
            </a:r>
            <a:r>
              <a:rPr dirty="0" sz="3350" spc="-430">
                <a:latin typeface="Lucida Sans Unicode"/>
                <a:cs typeface="Lucida Sans Unicode"/>
              </a:rPr>
              <a:t>ańd</a:t>
            </a:r>
            <a:r>
              <a:rPr dirty="0" sz="3350" spc="-380">
                <a:latin typeface="Lucida Sans Unicode"/>
                <a:cs typeface="Lucida Sans Unicode"/>
              </a:rPr>
              <a:t> </a:t>
            </a:r>
            <a:r>
              <a:rPr dirty="0" sz="3350" spc="-415">
                <a:latin typeface="Lucida Sans Unicode"/>
                <a:cs typeface="Lucida Sans Unicode"/>
              </a:rPr>
              <a:t>desert</a:t>
            </a:r>
            <a:r>
              <a:rPr dirty="0" sz="3350" spc="-380">
                <a:latin typeface="Lucida Sans Unicode"/>
                <a:cs typeface="Lucida Sans Unicode"/>
              </a:rPr>
              <a:t> </a:t>
            </a:r>
            <a:r>
              <a:rPr dirty="0" sz="3350" spc="-405">
                <a:latin typeface="Lucida Sans Unicode"/>
                <a:cs typeface="Lucida Sans Unicode"/>
              </a:rPr>
              <a:t>regions</a:t>
            </a:r>
            <a:r>
              <a:rPr dirty="0" sz="3350" spc="-420">
                <a:latin typeface="Lucida Sans Unicode"/>
                <a:cs typeface="Lucida Sans Unicode"/>
              </a:rPr>
              <a:t> </a:t>
            </a:r>
            <a:r>
              <a:rPr dirty="0" sz="3350" spc="-459">
                <a:latin typeface="Lucida Sans Unicode"/>
                <a:cs typeface="Lucida Sans Unicode"/>
              </a:rPr>
              <a:t>but</a:t>
            </a:r>
            <a:r>
              <a:rPr dirty="0" sz="3350" spc="-405">
                <a:latin typeface="Lucida Sans Unicode"/>
                <a:cs typeface="Lucida Sans Unicode"/>
              </a:rPr>
              <a:t> </a:t>
            </a:r>
            <a:r>
              <a:rPr dirty="0" sz="3350" spc="-250">
                <a:latin typeface="Lucida Sans Unicode"/>
                <a:cs typeface="Lucida Sans Unicode"/>
              </a:rPr>
              <a:t>sewe</a:t>
            </a:r>
            <a:r>
              <a:rPr dirty="0" sz="3350" spc="-434">
                <a:latin typeface="Lucida Sans Unicode"/>
                <a:cs typeface="Lucida Sans Unicode"/>
              </a:rPr>
              <a:t> </a:t>
            </a:r>
            <a:r>
              <a:rPr dirty="0" sz="3350" spc="-170">
                <a:latin typeface="Lucida Sans Unicode"/>
                <a:cs typeface="Lucida Sans Unicode"/>
              </a:rPr>
              <a:t>as</a:t>
            </a:r>
            <a:r>
              <a:rPr dirty="0" sz="3350" spc="-555">
                <a:latin typeface="Lucida Sans Unicode"/>
                <a:cs typeface="Lucida Sans Unicode"/>
              </a:rPr>
              <a:t> </a:t>
            </a:r>
            <a:r>
              <a:rPr dirty="0" sz="3350" spc="-50">
                <a:latin typeface="Lucida Sans Unicode"/>
                <a:cs typeface="Lucida Sans Unicode"/>
              </a:rPr>
              <a:t>a</a:t>
            </a:r>
            <a:endParaRPr sz="3350">
              <a:latin typeface="Lucida Sans Unicode"/>
              <a:cs typeface="Lucida Sans Unicode"/>
            </a:endParaRPr>
          </a:p>
          <a:p>
            <a:pPr marL="15875">
              <a:lnSpc>
                <a:spcPts val="3645"/>
              </a:lnSpc>
            </a:pPr>
            <a:r>
              <a:rPr dirty="0" sz="3300" spc="-395">
                <a:latin typeface="Lucida Sans Unicode"/>
                <a:cs typeface="Lucida Sans Unicode"/>
              </a:rPr>
              <a:t>gateways</a:t>
            </a:r>
            <a:r>
              <a:rPr dirty="0" sz="3300" spc="-185">
                <a:latin typeface="Lucida Sans Unicode"/>
                <a:cs typeface="Lucida Sans Unicode"/>
              </a:rPr>
              <a:t> </a:t>
            </a:r>
            <a:r>
              <a:rPr dirty="0" sz="3300" spc="-395">
                <a:latin typeface="Lucida Sans Unicode"/>
                <a:cs typeface="Lucida Sans Unicode"/>
              </a:rPr>
              <a:t>to</a:t>
            </a:r>
            <a:r>
              <a:rPr dirty="0" sz="3300" spc="-465">
                <a:latin typeface="Lucida Sans Unicode"/>
                <a:cs typeface="Lucida Sans Unicode"/>
              </a:rPr>
              <a:t> </a:t>
            </a:r>
            <a:r>
              <a:rPr dirty="0" sz="3300" spc="-450">
                <a:latin typeface="Lucida Sans Unicode"/>
                <a:cs typeface="Lucida Sans Unicode"/>
              </a:rPr>
              <a:t>major</a:t>
            </a:r>
            <a:r>
              <a:rPr dirty="0" sz="3300" spc="-295">
                <a:latin typeface="Lucida Sans Unicode"/>
                <a:cs typeface="Lucida Sans Unicode"/>
              </a:rPr>
              <a:t> </a:t>
            </a:r>
            <a:r>
              <a:rPr dirty="0" sz="3300" spc="-395">
                <a:latin typeface="Lucida Sans Unicode"/>
                <a:cs typeface="Lucida Sans Unicode"/>
              </a:rPr>
              <a:t>bodies</a:t>
            </a:r>
            <a:r>
              <a:rPr dirty="0" sz="3300" spc="-250">
                <a:latin typeface="Lucida Sans Unicode"/>
                <a:cs typeface="Lucida Sans Unicode"/>
              </a:rPr>
              <a:t> </a:t>
            </a:r>
            <a:r>
              <a:rPr dirty="0" sz="3300" spc="-395">
                <a:latin typeface="Lucida Sans Unicode"/>
                <a:cs typeface="Lucida Sans Unicode"/>
              </a:rPr>
              <a:t>of</a:t>
            </a:r>
            <a:r>
              <a:rPr dirty="0" sz="3300" spc="-345">
                <a:latin typeface="Lucida Sans Unicode"/>
                <a:cs typeface="Lucida Sans Unicode"/>
              </a:rPr>
              <a:t> </a:t>
            </a:r>
            <a:r>
              <a:rPr dirty="0" sz="3300" spc="-375">
                <a:latin typeface="Lucida Sans Unicode"/>
                <a:cs typeface="Lucida Sans Unicode"/>
              </a:rPr>
              <a:t>water</a:t>
            </a:r>
            <a:r>
              <a:rPr dirty="0" sz="3300" spc="-425">
                <a:latin typeface="Lucida Sans Unicode"/>
                <a:cs typeface="Lucida Sans Unicode"/>
              </a:rPr>
              <a:t> </a:t>
            </a:r>
            <a:r>
              <a:rPr dirty="0" sz="3300" spc="-320">
                <a:latin typeface="Lucida Sans Unicode"/>
                <a:cs typeface="Lucida Sans Unicode"/>
              </a:rPr>
              <a:t>in</a:t>
            </a:r>
            <a:r>
              <a:rPr dirty="0" sz="3300" spc="-445">
                <a:latin typeface="Lucida Sans Unicode"/>
                <a:cs typeface="Lucida Sans Unicode"/>
              </a:rPr>
              <a:t> </a:t>
            </a:r>
            <a:r>
              <a:rPr dirty="0" sz="3300" spc="-345">
                <a:latin typeface="Lucida Sans Unicode"/>
                <a:cs typeface="Lucida Sans Unicode"/>
              </a:rPr>
              <a:t>the</a:t>
            </a:r>
            <a:r>
              <a:rPr dirty="0" sz="3300" spc="-340">
                <a:latin typeface="Lucida Sans Unicode"/>
                <a:cs typeface="Lucida Sans Unicode"/>
              </a:rPr>
              <a:t> </a:t>
            </a:r>
            <a:r>
              <a:rPr dirty="0" sz="3300" spc="-530">
                <a:latin typeface="Lucida Sans Unicode"/>
                <a:cs typeface="Lucida Sans Unicode"/>
              </a:rPr>
              <a:t>wo¥d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6539" y="2561082"/>
            <a:ext cx="307975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 spc="55">
                <a:solidFill>
                  <a:srgbClr val="AC1F13"/>
                </a:solidFill>
                <a:latin typeface="Lucida Sans Unicode"/>
                <a:cs typeface="Lucida Sans Unicode"/>
              </a:rPr>
              <a:t>•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2281" y="3439921"/>
            <a:ext cx="20256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-650">
                <a:solidFill>
                  <a:srgbClr val="B5231A"/>
                </a:solidFill>
                <a:latin typeface="Lucida Sans Unicode"/>
                <a:cs typeface="Lucida Sans Unicode"/>
              </a:rPr>
              <a:t>•</a:t>
            </a:r>
            <a:endParaRPr sz="315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8578" y="4780026"/>
            <a:ext cx="445134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 spc="-25" i="1">
                <a:solidFill>
                  <a:srgbClr val="AF1C0F"/>
                </a:solidFill>
                <a:latin typeface="Arial"/>
                <a:cs typeface="Arial"/>
              </a:rPr>
              <a:t>•</a:t>
            </a:r>
            <a:r>
              <a:rPr dirty="0" sz="3350" spc="-25">
                <a:solidFill>
                  <a:srgbClr val="AC2313"/>
                </a:solidFill>
                <a:latin typeface="Lucida Sans Unicode"/>
                <a:cs typeface="Lucida Sans Unicode"/>
              </a:rPr>
              <a:t>•</a:t>
            </a:r>
            <a:endParaRPr sz="3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160" y="549655"/>
            <a:ext cx="11231245" cy="1708785"/>
          </a:xfrm>
          <a:prstGeom prst="rect"/>
        </p:spPr>
        <p:txBody>
          <a:bodyPr wrap="square" lIns="0" tIns="51435" rIns="0" bIns="0" rtlCol="0" vert="horz">
            <a:spAutoFit/>
          </a:bodyPr>
          <a:lstStyle/>
          <a:p>
            <a:pPr algn="just" marL="12700" marR="5080" indent="10795">
              <a:lnSpc>
                <a:spcPct val="93400"/>
              </a:lnSpc>
              <a:spcBef>
                <a:spcPts val="405"/>
              </a:spcBef>
            </a:pPr>
            <a:r>
              <a:rPr dirty="0" sz="3900" spc="-290"/>
              <a:t>in</a:t>
            </a:r>
            <a:r>
              <a:rPr dirty="0" sz="3900" spc="65"/>
              <a:t>  </a:t>
            </a:r>
            <a:r>
              <a:rPr dirty="0" sz="3900" spc="-350"/>
              <a:t>the</a:t>
            </a:r>
            <a:r>
              <a:rPr dirty="0" sz="3900" spc="30"/>
              <a:t>  </a:t>
            </a:r>
            <a:r>
              <a:rPr dirty="0" sz="3900" spc="-425"/>
              <a:t>contemporary</a:t>
            </a:r>
            <a:r>
              <a:rPr dirty="0" sz="3900" spc="335"/>
              <a:t>  </a:t>
            </a:r>
            <a:r>
              <a:rPr dirty="0" sz="3900" spc="-420"/>
              <a:t>worid,</a:t>
            </a:r>
            <a:r>
              <a:rPr dirty="0" sz="3900" spc="135"/>
              <a:t>  </a:t>
            </a:r>
            <a:r>
              <a:rPr dirty="0" sz="3900" spc="-285"/>
              <a:t>Asia</a:t>
            </a:r>
            <a:r>
              <a:rPr dirty="0" sz="3900" spc="105"/>
              <a:t>  </a:t>
            </a:r>
            <a:r>
              <a:rPr dirty="0" sz="3900"/>
              <a:t>has</a:t>
            </a:r>
            <a:r>
              <a:rPr dirty="0" sz="3900" spc="-25"/>
              <a:t>  </a:t>
            </a:r>
            <a:r>
              <a:rPr dirty="0" sz="3900" spc="-380"/>
              <a:t>become</a:t>
            </a:r>
            <a:r>
              <a:rPr dirty="0" sz="3900" spc="110"/>
              <a:t>  </a:t>
            </a:r>
            <a:r>
              <a:rPr dirty="0" sz="3900" spc="-285"/>
              <a:t>an </a:t>
            </a:r>
            <a:r>
              <a:rPr dirty="0" sz="3850" spc="-365"/>
              <a:t>economic</a:t>
            </a:r>
            <a:r>
              <a:rPr dirty="0" sz="3850" spc="330"/>
              <a:t> </a:t>
            </a:r>
            <a:r>
              <a:rPr dirty="0" sz="3850" spc="-310"/>
              <a:t>force</a:t>
            </a:r>
            <a:r>
              <a:rPr dirty="0" sz="3850" spc="250"/>
              <a:t> </a:t>
            </a:r>
            <a:r>
              <a:rPr dirty="0" sz="3850" spc="-320"/>
              <a:t>characterized</a:t>
            </a:r>
            <a:r>
              <a:rPr dirty="0" sz="3850" spc="335"/>
              <a:t> </a:t>
            </a:r>
            <a:r>
              <a:rPr dirty="0" sz="3850" spc="-315"/>
              <a:t>by</a:t>
            </a:r>
            <a:r>
              <a:rPr dirty="0" sz="3850" spc="150"/>
              <a:t> </a:t>
            </a:r>
            <a:r>
              <a:rPr dirty="0" sz="3850" spc="-330"/>
              <a:t>reduced</a:t>
            </a:r>
            <a:r>
              <a:rPr dirty="0" sz="3850" spc="245"/>
              <a:t> </a:t>
            </a:r>
            <a:r>
              <a:rPr dirty="0" sz="3850" spc="-325"/>
              <a:t>poverty</a:t>
            </a:r>
            <a:r>
              <a:rPr dirty="0" sz="3850" spc="375"/>
              <a:t> </a:t>
            </a:r>
            <a:r>
              <a:rPr dirty="0" sz="3850" spc="-310"/>
              <a:t>and </a:t>
            </a:r>
            <a:r>
              <a:rPr dirty="0" sz="3800" spc="-250"/>
              <a:t>fast</a:t>
            </a:r>
            <a:r>
              <a:rPr dirty="0" sz="3800" spc="-355"/>
              <a:t> </a:t>
            </a:r>
            <a:r>
              <a:rPr dirty="0" sz="3800" spc="-180"/>
              <a:t>pace </a:t>
            </a:r>
            <a:r>
              <a:rPr dirty="0" sz="3800" spc="-340"/>
              <a:t>economic</a:t>
            </a:r>
            <a:r>
              <a:rPr dirty="0" sz="3800" spc="-35"/>
              <a:t> </a:t>
            </a:r>
            <a:r>
              <a:rPr dirty="0" sz="3800" spc="-330"/>
              <a:t>development</a:t>
            </a:r>
            <a:r>
              <a:rPr dirty="0" sz="3800" spc="225"/>
              <a:t> </a:t>
            </a:r>
            <a:r>
              <a:rPr dirty="0" sz="3800" spc="-135"/>
              <a:t>(ADB,</a:t>
            </a:r>
            <a:r>
              <a:rPr dirty="0" sz="3800" spc="-340"/>
              <a:t> </a:t>
            </a:r>
            <a:r>
              <a:rPr dirty="0" sz="3800" spc="-320"/>
              <a:t>2008).</a:t>
            </a:r>
            <a:endParaRPr sz="3800"/>
          </a:p>
        </p:txBody>
      </p:sp>
      <p:sp>
        <p:nvSpPr>
          <p:cNvPr id="3" name="object 3" descr=""/>
          <p:cNvSpPr txBox="1"/>
          <p:nvPr/>
        </p:nvSpPr>
        <p:spPr>
          <a:xfrm>
            <a:off x="333968" y="2760217"/>
            <a:ext cx="10727055" cy="224282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340995" marR="100330" indent="-38735">
              <a:lnSpc>
                <a:spcPts val="4340"/>
              </a:lnSpc>
              <a:spcBef>
                <a:spcPts val="375"/>
              </a:spcBef>
            </a:pPr>
            <a:r>
              <a:rPr dirty="0" sz="3750" spc="-120">
                <a:latin typeface="Lucida Sans Unicode"/>
                <a:cs typeface="Lucida Sans Unicode"/>
              </a:rPr>
              <a:t>sia</a:t>
            </a:r>
            <a:r>
              <a:rPr dirty="0" sz="3750" spc="-70">
                <a:latin typeface="Lucida Sans Unicode"/>
                <a:cs typeface="Lucida Sans Unicode"/>
              </a:rPr>
              <a:t> </a:t>
            </a:r>
            <a:r>
              <a:rPr dirty="0" sz="3750" spc="-170">
                <a:latin typeface="Lucida Sans Unicode"/>
                <a:cs typeface="Lucida Sans Unicode"/>
              </a:rPr>
              <a:t>was</a:t>
            </a:r>
            <a:r>
              <a:rPr dirty="0" sz="3750" spc="-305">
                <a:latin typeface="Lucida Sans Unicode"/>
                <a:cs typeface="Lucida Sans Unicode"/>
              </a:rPr>
              <a:t> </a:t>
            </a:r>
            <a:r>
              <a:rPr dirty="0" sz="3750" spc="-260">
                <a:latin typeface="Lucida Sans Unicode"/>
                <a:cs typeface="Lucida Sans Unicode"/>
              </a:rPr>
              <a:t>the</a:t>
            </a:r>
            <a:r>
              <a:rPr dirty="0" sz="3750" spc="-225">
                <a:latin typeface="Lucida Sans Unicode"/>
                <a:cs typeface="Lucida Sans Unicode"/>
              </a:rPr>
              <a:t> </a:t>
            </a:r>
            <a:r>
              <a:rPr dirty="0" sz="3750" spc="-275">
                <a:latin typeface="Lucida Sans Unicode"/>
                <a:cs typeface="Lucida Sans Unicode"/>
              </a:rPr>
              <a:t>central</a:t>
            </a:r>
            <a:r>
              <a:rPr dirty="0" sz="3750" spc="-110">
                <a:latin typeface="Lucida Sans Unicode"/>
                <a:cs typeface="Lucida Sans Unicode"/>
              </a:rPr>
              <a:t> </a:t>
            </a:r>
            <a:r>
              <a:rPr dirty="0" sz="3750" spc="-305">
                <a:latin typeface="Lucida Sans Unicode"/>
                <a:cs typeface="Lucida Sans Unicode"/>
              </a:rPr>
              <a:t>giobal</a:t>
            </a:r>
            <a:r>
              <a:rPr dirty="0" sz="3750" spc="-120">
                <a:latin typeface="Lucida Sans Unicode"/>
                <a:cs typeface="Lucida Sans Unicode"/>
              </a:rPr>
              <a:t> </a:t>
            </a:r>
            <a:r>
              <a:rPr dirty="0" sz="3750" spc="-250">
                <a:latin typeface="Lucida Sans Unicode"/>
                <a:cs typeface="Lucida Sans Unicode"/>
              </a:rPr>
              <a:t>force</a:t>
            </a:r>
            <a:r>
              <a:rPr dirty="0" sz="3750" spc="-229">
                <a:latin typeface="Lucida Sans Unicode"/>
                <a:cs typeface="Lucida Sans Unicode"/>
              </a:rPr>
              <a:t> </a:t>
            </a:r>
            <a:r>
              <a:rPr dirty="0" sz="3750" spc="-280">
                <a:latin typeface="Lucida Sans Unicode"/>
                <a:cs typeface="Lucida Sans Unicode"/>
              </a:rPr>
              <a:t>in</a:t>
            </a:r>
            <a:r>
              <a:rPr dirty="0" sz="3750" spc="-245">
                <a:latin typeface="Lucida Sans Unicode"/>
                <a:cs typeface="Lucida Sans Unicode"/>
              </a:rPr>
              <a:t> </a:t>
            </a:r>
            <a:r>
              <a:rPr dirty="0" sz="3750" spc="-260">
                <a:latin typeface="Lucida Sans Unicode"/>
                <a:cs typeface="Lucida Sans Unicode"/>
              </a:rPr>
              <a:t>the</a:t>
            </a:r>
            <a:r>
              <a:rPr dirty="0" sz="3750" spc="-225">
                <a:latin typeface="Lucida Sans Unicode"/>
                <a:cs typeface="Lucida Sans Unicode"/>
              </a:rPr>
              <a:t> </a:t>
            </a:r>
            <a:r>
              <a:rPr dirty="0" sz="3750" spc="-220">
                <a:latin typeface="Lucida Sans Unicode"/>
                <a:cs typeface="Lucida Sans Unicode"/>
              </a:rPr>
              <a:t>early</a:t>
            </a:r>
            <a:r>
              <a:rPr dirty="0" sz="3750" spc="-210">
                <a:latin typeface="Lucida Sans Unicode"/>
                <a:cs typeface="Lucida Sans Unicode"/>
              </a:rPr>
              <a:t> </a:t>
            </a:r>
            <a:r>
              <a:rPr dirty="0" sz="3750" spc="-345">
                <a:latin typeface="Lucida Sans Unicode"/>
                <a:cs typeface="Lucida Sans Unicode"/>
              </a:rPr>
              <a:t>modern </a:t>
            </a:r>
            <a:r>
              <a:rPr dirty="0" sz="3750" spc="-335">
                <a:latin typeface="Lucida Sans Unicode"/>
                <a:cs typeface="Lucida Sans Unicode"/>
              </a:rPr>
              <a:t>orld</a:t>
            </a:r>
            <a:r>
              <a:rPr dirty="0" sz="3750" spc="-160">
                <a:latin typeface="Lucida Sans Unicode"/>
                <a:cs typeface="Lucida Sans Unicode"/>
              </a:rPr>
              <a:t> </a:t>
            </a:r>
            <a:r>
              <a:rPr dirty="0" sz="3750" spc="-315">
                <a:latin typeface="Lucida Sans Unicode"/>
                <a:cs typeface="Lucida Sans Unicode"/>
              </a:rPr>
              <a:t>economy.</a:t>
            </a:r>
            <a:r>
              <a:rPr dirty="0" sz="3750" spc="50">
                <a:latin typeface="Lucida Sans Unicode"/>
                <a:cs typeface="Lucida Sans Unicode"/>
              </a:rPr>
              <a:t> </a:t>
            </a:r>
            <a:r>
              <a:rPr dirty="0" sz="3750" spc="-210">
                <a:latin typeface="Lucida Sans Unicode"/>
                <a:cs typeface="Lucida Sans Unicode"/>
              </a:rPr>
              <a:t>It</a:t>
            </a:r>
            <a:r>
              <a:rPr dirty="0" sz="3750" spc="-225">
                <a:latin typeface="Lucida Sans Unicode"/>
                <a:cs typeface="Lucida Sans Unicode"/>
              </a:rPr>
              <a:t> </a:t>
            </a:r>
            <a:r>
              <a:rPr dirty="0" sz="3750" spc="-170">
                <a:latin typeface="Lucida Sans Unicode"/>
                <a:cs typeface="Lucida Sans Unicode"/>
              </a:rPr>
              <a:t>was</a:t>
            </a:r>
            <a:r>
              <a:rPr dirty="0" sz="3750" spc="-295">
                <a:latin typeface="Lucida Sans Unicode"/>
                <a:cs typeface="Lucida Sans Unicode"/>
              </a:rPr>
              <a:t> </a:t>
            </a:r>
            <a:r>
              <a:rPr dirty="0" sz="3750" spc="-260">
                <a:latin typeface="Lucida Sans Unicode"/>
                <a:cs typeface="Lucida Sans Unicode"/>
              </a:rPr>
              <a:t>the</a:t>
            </a:r>
            <a:r>
              <a:rPr dirty="0" sz="3750" spc="-355">
                <a:latin typeface="Lucida Sans Unicode"/>
                <a:cs typeface="Lucida Sans Unicode"/>
              </a:rPr>
              <a:t> </a:t>
            </a:r>
            <a:r>
              <a:rPr dirty="0" sz="3750" spc="-200">
                <a:latin typeface="Lucida Sans Unicode"/>
                <a:cs typeface="Lucida Sans Unicode"/>
              </a:rPr>
              <a:t>site</a:t>
            </a:r>
            <a:r>
              <a:rPr dirty="0" sz="3750" spc="-265">
                <a:latin typeface="Lucida Sans Unicode"/>
                <a:cs typeface="Lucida Sans Unicode"/>
              </a:rPr>
              <a:t> </a:t>
            </a:r>
            <a:r>
              <a:rPr dirty="0" sz="3750" spc="-300">
                <a:latin typeface="Lucida Sans Unicode"/>
                <a:cs typeface="Lucida Sans Unicode"/>
              </a:rPr>
              <a:t>of</a:t>
            </a:r>
            <a:r>
              <a:rPr dirty="0" sz="3750" spc="-225">
                <a:latin typeface="Lucida Sans Unicode"/>
                <a:cs typeface="Lucida Sans Unicode"/>
              </a:rPr>
              <a:t> </a:t>
            </a:r>
            <a:r>
              <a:rPr dirty="0" sz="3750" spc="-260">
                <a:latin typeface="Lucida Sans Unicode"/>
                <a:cs typeface="Lucida Sans Unicode"/>
              </a:rPr>
              <a:t>the</a:t>
            </a:r>
            <a:r>
              <a:rPr dirty="0" sz="3750" spc="-335">
                <a:latin typeface="Lucida Sans Unicode"/>
                <a:cs typeface="Lucida Sans Unicode"/>
              </a:rPr>
              <a:t> </a:t>
            </a:r>
            <a:r>
              <a:rPr dirty="0" sz="3750" spc="-300">
                <a:latin typeface="Lucida Sans Unicode"/>
                <a:cs typeface="Lucida Sans Unicode"/>
              </a:rPr>
              <a:t>most </a:t>
            </a:r>
            <a:r>
              <a:rPr dirty="0" sz="3750" spc="-375">
                <a:latin typeface="Lucida Sans Unicode"/>
                <a:cs typeface="Lucida Sans Unicode"/>
              </a:rPr>
              <a:t>important</a:t>
            </a:r>
            <a:endParaRPr sz="3750">
              <a:latin typeface="Lucida Sans Unicode"/>
              <a:cs typeface="Lucida Sans Unicode"/>
            </a:endParaRPr>
          </a:p>
          <a:p>
            <a:pPr marL="135255">
              <a:lnSpc>
                <a:spcPts val="4070"/>
              </a:lnSpc>
            </a:pPr>
            <a:r>
              <a:rPr dirty="0" sz="3750" spc="-235">
                <a:latin typeface="Lucida Sans Unicode"/>
                <a:cs typeface="Lucida Sans Unicode"/>
              </a:rPr>
              <a:t>rade</a:t>
            </a:r>
            <a:r>
              <a:rPr dirty="0" sz="3750" spc="-210">
                <a:latin typeface="Lucida Sans Unicode"/>
                <a:cs typeface="Lucida Sans Unicode"/>
              </a:rPr>
              <a:t> </a:t>
            </a:r>
            <a:r>
              <a:rPr dirty="0" sz="3750" spc="-275">
                <a:latin typeface="Lucida Sans Unicode"/>
                <a:cs typeface="Lucida Sans Unicode"/>
              </a:rPr>
              <a:t>routes</a:t>
            </a:r>
            <a:r>
              <a:rPr dirty="0" sz="3750" spc="-40">
                <a:latin typeface="Lucida Sans Unicode"/>
                <a:cs typeface="Lucida Sans Unicode"/>
              </a:rPr>
              <a:t> </a:t>
            </a:r>
            <a:r>
              <a:rPr dirty="0" sz="3750" spc="-275">
                <a:latin typeface="Lucida Sans Unicode"/>
                <a:cs typeface="Lucida Sans Unicode"/>
              </a:rPr>
              <a:t>and</a:t>
            </a:r>
            <a:r>
              <a:rPr dirty="0" sz="3750" spc="-254">
                <a:latin typeface="Lucida Sans Unicode"/>
                <a:cs typeface="Lucida Sans Unicode"/>
              </a:rPr>
              <a:t> </a:t>
            </a:r>
            <a:r>
              <a:rPr dirty="0" sz="3750" spc="-250">
                <a:latin typeface="Lucida Sans Unicode"/>
                <a:cs typeface="Lucida Sans Unicode"/>
              </a:rPr>
              <a:t>in</a:t>
            </a:r>
            <a:r>
              <a:rPr dirty="0" sz="3750" spc="-425">
                <a:latin typeface="Lucida Sans Unicode"/>
                <a:cs typeface="Lucida Sans Unicode"/>
              </a:rPr>
              <a:t> </a:t>
            </a:r>
            <a:r>
              <a:rPr dirty="0" sz="3750" spc="-229">
                <a:latin typeface="Lucida Sans Unicode"/>
                <a:cs typeface="Lucida Sans Unicode"/>
              </a:rPr>
              <a:t>some</a:t>
            </a:r>
            <a:r>
              <a:rPr dirty="0" sz="3750" spc="-204">
                <a:latin typeface="Lucida Sans Unicode"/>
                <a:cs typeface="Lucida Sans Unicode"/>
              </a:rPr>
              <a:t> </a:t>
            </a:r>
            <a:r>
              <a:rPr dirty="0" sz="3750" spc="-195">
                <a:latin typeface="Lucida Sans Unicode"/>
                <a:cs typeface="Lucida Sans Unicode"/>
              </a:rPr>
              <a:t>places</a:t>
            </a:r>
            <a:r>
              <a:rPr dirty="0" sz="3750" spc="-165">
                <a:latin typeface="Lucida Sans Unicode"/>
                <a:cs typeface="Lucida Sans Unicode"/>
              </a:rPr>
              <a:t> </a:t>
            </a:r>
            <a:r>
              <a:rPr dirty="0" sz="3750" spc="-315">
                <a:latin typeface="Lucida Sans Unicode"/>
                <a:cs typeface="Lucida Sans Unicode"/>
              </a:rPr>
              <a:t>more</a:t>
            </a:r>
            <a:r>
              <a:rPr dirty="0" sz="3750" spc="-100">
                <a:latin typeface="Lucida Sans Unicode"/>
                <a:cs typeface="Lucida Sans Unicode"/>
              </a:rPr>
              <a:t> </a:t>
            </a:r>
            <a:r>
              <a:rPr dirty="0" sz="3750" spc="-245">
                <a:latin typeface="Lucida Sans Unicode"/>
                <a:cs typeface="Lucida Sans Unicode"/>
              </a:rPr>
              <a:t>advanced</a:t>
            </a:r>
            <a:r>
              <a:rPr dirty="0" sz="3750" spc="-55">
                <a:latin typeface="Lucida Sans Unicode"/>
                <a:cs typeface="Lucida Sans Unicode"/>
              </a:rPr>
              <a:t> </a:t>
            </a:r>
            <a:r>
              <a:rPr dirty="0" sz="3750" spc="-25">
                <a:latin typeface="Lucida Sans Unicode"/>
                <a:cs typeface="Lucida Sans Unicode"/>
              </a:rPr>
              <a:t>in</a:t>
            </a:r>
            <a:endParaRPr sz="3750">
              <a:latin typeface="Lucida Sans Unicode"/>
              <a:cs typeface="Lucida Sans Unicode"/>
            </a:endParaRPr>
          </a:p>
          <a:p>
            <a:pPr marL="12700">
              <a:lnSpc>
                <a:spcPts val="4435"/>
              </a:lnSpc>
            </a:pPr>
            <a:r>
              <a:rPr dirty="0" sz="3750" spc="-204">
                <a:latin typeface="Lucida Sans Unicode"/>
                <a:cs typeface="Lucida Sans Unicode"/>
              </a:rPr>
              <a:t>techno</a:t>
            </a:r>
            <a:r>
              <a:rPr dirty="0" sz="3750" spc="-204">
                <a:latin typeface="Lucida Sans Unicode"/>
                <a:cs typeface="Lucida Sans Unicode"/>
              </a:rPr>
              <a:t>i</a:t>
            </a:r>
            <a:r>
              <a:rPr dirty="0" sz="3750" spc="-204">
                <a:latin typeface="Lucida Sans Unicode"/>
                <a:cs typeface="Lucida Sans Unicode"/>
              </a:rPr>
              <a:t>ogythan</a:t>
            </a:r>
            <a:r>
              <a:rPr dirty="0" sz="3750" spc="-70">
                <a:latin typeface="Lucida Sans Unicode"/>
                <a:cs typeface="Lucida Sans Unicode"/>
              </a:rPr>
              <a:t> </a:t>
            </a:r>
            <a:r>
              <a:rPr dirty="0" sz="3750" spc="-160">
                <a:latin typeface="Lucida Sans Unicode"/>
                <a:cs typeface="Lucida Sans Unicode"/>
              </a:rPr>
              <a:t>West</a:t>
            </a:r>
            <a:r>
              <a:rPr dirty="0" sz="3750" spc="-345">
                <a:latin typeface="Lucida Sans Unicode"/>
                <a:cs typeface="Lucida Sans Unicode"/>
              </a:rPr>
              <a:t> </a:t>
            </a:r>
            <a:r>
              <a:rPr dirty="0" sz="3750" spc="-225">
                <a:latin typeface="Lucida Sans Unicode"/>
                <a:cs typeface="Lucida Sans Unicode"/>
              </a:rPr>
              <a:t>such</a:t>
            </a:r>
            <a:r>
              <a:rPr dirty="0" sz="3750" spc="-175">
                <a:latin typeface="Lucida Sans Unicode"/>
                <a:cs typeface="Lucida Sans Unicode"/>
              </a:rPr>
              <a:t> </a:t>
            </a:r>
            <a:r>
              <a:rPr dirty="0" sz="3750" spc="-10">
                <a:latin typeface="Lucida Sans Unicode"/>
                <a:cs typeface="Lucida Sans Unicode"/>
              </a:rPr>
              <a:t>as</a:t>
            </a:r>
            <a:r>
              <a:rPr dirty="0" sz="3750" spc="-480">
                <a:latin typeface="Lucida Sans Unicode"/>
                <a:cs typeface="Lucida Sans Unicode"/>
              </a:rPr>
              <a:t> </a:t>
            </a:r>
            <a:r>
              <a:rPr dirty="0" sz="3750" spc="-180">
                <a:latin typeface="Lucida Sans Unicode"/>
                <a:cs typeface="Lucida Sans Unicode"/>
              </a:rPr>
              <a:t>science</a:t>
            </a:r>
            <a:r>
              <a:rPr dirty="0" sz="3750" spc="-95">
                <a:latin typeface="Lucida Sans Unicode"/>
                <a:cs typeface="Lucida Sans Unicode"/>
              </a:rPr>
              <a:t> </a:t>
            </a:r>
            <a:r>
              <a:rPr dirty="0" sz="3750" spc="-254">
                <a:latin typeface="Lucida Sans Unicode"/>
                <a:cs typeface="Lucida Sans Unicode"/>
              </a:rPr>
              <a:t>and</a:t>
            </a:r>
            <a:r>
              <a:rPr dirty="0" sz="3750" spc="-300">
                <a:latin typeface="Lucida Sans Unicode"/>
                <a:cs typeface="Lucida Sans Unicode"/>
              </a:rPr>
              <a:t> </a:t>
            </a:r>
            <a:r>
              <a:rPr dirty="0" sz="3750" spc="-310">
                <a:latin typeface="Lucida Sans Unicode"/>
                <a:cs typeface="Lucida Sans Unicode"/>
              </a:rPr>
              <a:t>medicine.</a:t>
            </a:r>
            <a:endParaRPr sz="3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55104" rIns="0" bIns="0" rtlCol="0" vert="horz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JAPAN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14541" y="1666240"/>
            <a:ext cx="10871200" cy="333882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 indent="66040">
              <a:lnSpc>
                <a:spcPct val="98600"/>
              </a:lnSpc>
              <a:spcBef>
                <a:spcPts val="160"/>
              </a:spcBef>
            </a:pPr>
            <a:r>
              <a:rPr dirty="0" sz="3700" spc="-105">
                <a:latin typeface="Lucida Sans Unicode"/>
                <a:cs typeface="Lucida Sans Unicode"/>
              </a:rPr>
              <a:t>Japan</a:t>
            </a:r>
            <a:r>
              <a:rPr dirty="0" sz="3700" spc="-175">
                <a:latin typeface="Lucida Sans Unicode"/>
                <a:cs typeface="Lucida Sans Unicode"/>
              </a:rPr>
              <a:t> </a:t>
            </a:r>
            <a:r>
              <a:rPr dirty="0" sz="3700" spc="-275">
                <a:latin typeface="Lucida Sans Unicode"/>
                <a:cs typeface="Lucida Sans Unicode"/>
              </a:rPr>
              <a:t>embarked</a:t>
            </a:r>
            <a:r>
              <a:rPr dirty="0" sz="3700" spc="60">
                <a:latin typeface="Lucida Sans Unicode"/>
                <a:cs typeface="Lucida Sans Unicode"/>
              </a:rPr>
              <a:t> </a:t>
            </a:r>
            <a:r>
              <a:rPr dirty="0" sz="3700" spc="-254">
                <a:latin typeface="Lucida Sans Unicode"/>
                <a:cs typeface="Lucida Sans Unicode"/>
              </a:rPr>
              <a:t>on</a:t>
            </a:r>
            <a:r>
              <a:rPr dirty="0" sz="3700" spc="-305">
                <a:latin typeface="Lucida Sans Unicode"/>
                <a:cs typeface="Lucida Sans Unicode"/>
              </a:rPr>
              <a:t> </a:t>
            </a:r>
            <a:r>
              <a:rPr dirty="0" sz="3700" spc="-320">
                <a:latin typeface="Lucida Sans Unicode"/>
                <a:cs typeface="Lucida Sans Unicode"/>
              </a:rPr>
              <a:t>procuring</a:t>
            </a:r>
            <a:r>
              <a:rPr dirty="0" sz="3700" spc="10">
                <a:latin typeface="Lucida Sans Unicode"/>
                <a:cs typeface="Lucida Sans Unicode"/>
              </a:rPr>
              <a:t> </a:t>
            </a:r>
            <a:r>
              <a:rPr dirty="0" sz="3700" spc="-204">
                <a:latin typeface="Lucida Sans Unicode"/>
                <a:cs typeface="Lucida Sans Unicode"/>
              </a:rPr>
              <a:t>raw</a:t>
            </a:r>
            <a:r>
              <a:rPr dirty="0" sz="3700" spc="-190">
                <a:latin typeface="Lucida Sans Unicode"/>
                <a:cs typeface="Lucida Sans Unicode"/>
              </a:rPr>
              <a:t> </a:t>
            </a:r>
            <a:r>
              <a:rPr dirty="0" sz="3700" spc="-229">
                <a:latin typeface="Lucida Sans Unicode"/>
                <a:cs typeface="Lucida Sans Unicode"/>
              </a:rPr>
              <a:t>materiais</a:t>
            </a:r>
            <a:r>
              <a:rPr dirty="0" sz="3700" spc="-65">
                <a:latin typeface="Lucida Sans Unicode"/>
                <a:cs typeface="Lucida Sans Unicode"/>
              </a:rPr>
              <a:t> </a:t>
            </a:r>
            <a:r>
              <a:rPr dirty="0" sz="3700" spc="-235">
                <a:latin typeface="Lucida Sans Unicode"/>
                <a:cs typeface="Lucida Sans Unicode"/>
              </a:rPr>
              <a:t>iike</a:t>
            </a:r>
            <a:r>
              <a:rPr dirty="0" sz="3700" spc="-220">
                <a:latin typeface="Lucida Sans Unicode"/>
                <a:cs typeface="Lucida Sans Unicode"/>
              </a:rPr>
              <a:t> </a:t>
            </a:r>
            <a:r>
              <a:rPr dirty="0" sz="3700" spc="-20">
                <a:latin typeface="Lucida Sans Unicode"/>
                <a:cs typeface="Lucida Sans Unicode"/>
              </a:rPr>
              <a:t>coai </a:t>
            </a:r>
            <a:r>
              <a:rPr dirty="0" sz="3650" spc="-185">
                <a:latin typeface="Lucida Sans Unicode"/>
                <a:cs typeface="Lucida Sans Unicode"/>
              </a:rPr>
              <a:t>and</a:t>
            </a:r>
            <a:r>
              <a:rPr dirty="0" sz="3650" spc="-295">
                <a:latin typeface="Lucida Sans Unicode"/>
                <a:cs typeface="Lucida Sans Unicode"/>
              </a:rPr>
              <a:t> </a:t>
            </a:r>
            <a:r>
              <a:rPr dirty="0" sz="3650" spc="-254">
                <a:latin typeface="Lucida Sans Unicode"/>
                <a:cs typeface="Lucida Sans Unicode"/>
              </a:rPr>
              <a:t>iron</a:t>
            </a:r>
            <a:r>
              <a:rPr dirty="0" sz="3650" spc="-140">
                <a:latin typeface="Lucida Sans Unicode"/>
                <a:cs typeface="Lucida Sans Unicode"/>
              </a:rPr>
              <a:t> </a:t>
            </a:r>
            <a:r>
              <a:rPr dirty="0" sz="3650" spc="-130">
                <a:latin typeface="Lucida Sans Unicode"/>
                <a:cs typeface="Lucida Sans Unicode"/>
              </a:rPr>
              <a:t>at</a:t>
            </a:r>
            <a:r>
              <a:rPr dirty="0" sz="3650" spc="-345">
                <a:latin typeface="Lucida Sans Unicode"/>
                <a:cs typeface="Lucida Sans Unicode"/>
              </a:rPr>
              <a:t> </a:t>
            </a:r>
            <a:r>
              <a:rPr dirty="0" sz="3650" spc="-229">
                <a:latin typeface="Lucida Sans Unicode"/>
                <a:cs typeface="Lucida Sans Unicode"/>
              </a:rPr>
              <a:t>unprecedented</a:t>
            </a:r>
            <a:r>
              <a:rPr dirty="0" sz="3650" spc="114">
                <a:latin typeface="Lucida Sans Unicode"/>
                <a:cs typeface="Lucida Sans Unicode"/>
              </a:rPr>
              <a:t> </a:t>
            </a:r>
            <a:r>
              <a:rPr dirty="0" sz="3650" spc="-215">
                <a:latin typeface="Lucida Sans Unicode"/>
                <a:cs typeface="Lucida Sans Unicode"/>
              </a:rPr>
              <a:t>economies</a:t>
            </a:r>
            <a:r>
              <a:rPr dirty="0" sz="3650" spc="-60">
                <a:latin typeface="Lucida Sans Unicode"/>
                <a:cs typeface="Lucida Sans Unicode"/>
              </a:rPr>
              <a:t> </a:t>
            </a:r>
            <a:r>
              <a:rPr dirty="0" sz="3650" spc="-275">
                <a:latin typeface="Lucida Sans Unicode"/>
                <a:cs typeface="Lucida Sans Unicode"/>
              </a:rPr>
              <a:t>of</a:t>
            </a:r>
            <a:r>
              <a:rPr dirty="0" sz="3650" spc="-305">
                <a:latin typeface="Lucida Sans Unicode"/>
                <a:cs typeface="Lucida Sans Unicode"/>
              </a:rPr>
              <a:t> </a:t>
            </a:r>
            <a:r>
              <a:rPr dirty="0" sz="3650" spc="-10">
                <a:latin typeface="Lucida Sans Unicode"/>
                <a:cs typeface="Lucida Sans Unicode"/>
              </a:rPr>
              <a:t>scaie </a:t>
            </a:r>
            <a:r>
              <a:rPr dirty="0" sz="3650" spc="-240">
                <a:latin typeface="Lucida Sans Unicode"/>
                <a:cs typeface="Lucida Sans Unicode"/>
              </a:rPr>
              <a:t>aiiowing</a:t>
            </a:r>
            <a:r>
              <a:rPr dirty="0" sz="3650" spc="-5">
                <a:latin typeface="Lucida Sans Unicode"/>
                <a:cs typeface="Lucida Sans Unicode"/>
              </a:rPr>
              <a:t> </a:t>
            </a:r>
            <a:r>
              <a:rPr dirty="0" sz="3650" spc="-300">
                <a:latin typeface="Lucida Sans Unicode"/>
                <a:cs typeface="Lucida Sans Unicode"/>
              </a:rPr>
              <a:t>them</a:t>
            </a:r>
            <a:r>
              <a:rPr dirty="0" sz="3650" spc="-135">
                <a:latin typeface="Lucida Sans Unicode"/>
                <a:cs typeface="Lucida Sans Unicode"/>
              </a:rPr>
              <a:t> </a:t>
            </a:r>
            <a:r>
              <a:rPr dirty="0" sz="3650" spc="-275">
                <a:latin typeface="Lucida Sans Unicode"/>
                <a:cs typeface="Lucida Sans Unicode"/>
              </a:rPr>
              <a:t>to</a:t>
            </a:r>
            <a:r>
              <a:rPr dirty="0" sz="3650" spc="-245">
                <a:latin typeface="Lucida Sans Unicode"/>
                <a:cs typeface="Lucida Sans Unicode"/>
              </a:rPr>
              <a:t> </a:t>
            </a:r>
            <a:r>
              <a:rPr dirty="0" sz="3650" spc="-200">
                <a:latin typeface="Lucida Sans Unicode"/>
                <a:cs typeface="Lucida Sans Unicode"/>
              </a:rPr>
              <a:t>gain</a:t>
            </a:r>
            <a:r>
              <a:rPr dirty="0" sz="3650" spc="-190">
                <a:latin typeface="Lucida Sans Unicode"/>
                <a:cs typeface="Lucida Sans Unicode"/>
              </a:rPr>
              <a:t> </a:t>
            </a:r>
            <a:r>
              <a:rPr dirty="0" sz="3650">
                <a:latin typeface="Lucida Sans Unicode"/>
                <a:cs typeface="Lucida Sans Unicode"/>
              </a:rPr>
              <a:t>a</a:t>
            </a:r>
            <a:r>
              <a:rPr dirty="0" sz="3650" spc="-204">
                <a:latin typeface="Lucida Sans Unicode"/>
                <a:cs typeface="Lucida Sans Unicode"/>
              </a:rPr>
              <a:t> </a:t>
            </a:r>
            <a:r>
              <a:rPr dirty="0" sz="3650" spc="-240">
                <a:latin typeface="Lucida Sans Unicode"/>
                <a:cs typeface="Lucida Sans Unicode"/>
              </a:rPr>
              <a:t>competitive</a:t>
            </a:r>
            <a:r>
              <a:rPr dirty="0" sz="3650" spc="114">
                <a:latin typeface="Lucida Sans Unicode"/>
                <a:cs typeface="Lucida Sans Unicode"/>
              </a:rPr>
              <a:t> </a:t>
            </a:r>
            <a:r>
              <a:rPr dirty="0" sz="3650" spc="-185">
                <a:latin typeface="Lucida Sans Unicode"/>
                <a:cs typeface="Lucida Sans Unicode"/>
              </a:rPr>
              <a:t>edge</a:t>
            </a:r>
            <a:r>
              <a:rPr dirty="0" sz="3650" spc="-250">
                <a:latin typeface="Lucida Sans Unicode"/>
                <a:cs typeface="Lucida Sans Unicode"/>
              </a:rPr>
              <a:t> </a:t>
            </a:r>
            <a:r>
              <a:rPr dirty="0" sz="3650" spc="-190">
                <a:latin typeface="Lucida Sans Unicode"/>
                <a:cs typeface="Lucida Sans Unicode"/>
              </a:rPr>
              <a:t>in</a:t>
            </a:r>
            <a:r>
              <a:rPr dirty="0" sz="3650" spc="-210">
                <a:latin typeface="Lucida Sans Unicode"/>
                <a:cs typeface="Lucida Sans Unicode"/>
              </a:rPr>
              <a:t> </a:t>
            </a:r>
            <a:r>
              <a:rPr dirty="0" sz="3650" spc="-195">
                <a:latin typeface="Lucida Sans Unicode"/>
                <a:cs typeface="Lucida Sans Unicode"/>
              </a:rPr>
              <a:t>the</a:t>
            </a:r>
            <a:r>
              <a:rPr dirty="0" sz="3650" spc="-280">
                <a:latin typeface="Lucida Sans Unicode"/>
                <a:cs typeface="Lucida Sans Unicode"/>
              </a:rPr>
              <a:t> </a:t>
            </a:r>
            <a:r>
              <a:rPr dirty="0" sz="3650" spc="-170">
                <a:latin typeface="Lucida Sans Unicode"/>
                <a:cs typeface="Lucida Sans Unicode"/>
              </a:rPr>
              <a:t>giobai </a:t>
            </a:r>
            <a:r>
              <a:rPr dirty="0" sz="3650" spc="-265">
                <a:latin typeface="Lucida Sans Unicode"/>
                <a:cs typeface="Lucida Sans Unicode"/>
              </a:rPr>
              <a:t>manufacturing</a:t>
            </a:r>
            <a:r>
              <a:rPr dirty="0" sz="3650" spc="155">
                <a:latin typeface="Lucida Sans Unicode"/>
                <a:cs typeface="Lucida Sans Unicode"/>
              </a:rPr>
              <a:t> </a:t>
            </a:r>
            <a:r>
              <a:rPr dirty="0" sz="3650" spc="-275">
                <a:latin typeface="Lucida Sans Unicode"/>
                <a:cs typeface="Lucida Sans Unicode"/>
              </a:rPr>
              <a:t>market</a:t>
            </a:r>
            <a:r>
              <a:rPr dirty="0" sz="3650" spc="-20">
                <a:latin typeface="Lucida Sans Unicode"/>
                <a:cs typeface="Lucida Sans Unicode"/>
              </a:rPr>
              <a:t> </a:t>
            </a:r>
            <a:r>
              <a:rPr dirty="0" sz="3650" spc="75">
                <a:latin typeface="Lucida Sans Unicode"/>
                <a:cs typeface="Lucida Sans Unicode"/>
              </a:rPr>
              <a:t>as</a:t>
            </a:r>
            <a:r>
              <a:rPr dirty="0" sz="3650" spc="-335">
                <a:latin typeface="Lucida Sans Unicode"/>
                <a:cs typeface="Lucida Sans Unicode"/>
              </a:rPr>
              <a:t> </a:t>
            </a:r>
            <a:r>
              <a:rPr dirty="0" sz="3650" spc="-180">
                <a:latin typeface="Lucida Sans Unicode"/>
                <a:cs typeface="Lucida Sans Unicode"/>
              </a:rPr>
              <a:t>weii</a:t>
            </a:r>
            <a:r>
              <a:rPr dirty="0" sz="3650" spc="-245">
                <a:latin typeface="Lucida Sans Unicode"/>
                <a:cs typeface="Lucida Sans Unicode"/>
              </a:rPr>
              <a:t> </a:t>
            </a:r>
            <a:r>
              <a:rPr dirty="0" sz="3650" spc="75">
                <a:latin typeface="Lucida Sans Unicode"/>
                <a:cs typeface="Lucida Sans Unicode"/>
              </a:rPr>
              <a:t>as</a:t>
            </a:r>
            <a:r>
              <a:rPr dirty="0" sz="3650" spc="-385">
                <a:latin typeface="Lucida Sans Unicode"/>
                <a:cs typeface="Lucida Sans Unicode"/>
              </a:rPr>
              <a:t> </a:t>
            </a:r>
            <a:r>
              <a:rPr dirty="0" sz="3650" spc="-250">
                <a:latin typeface="Lucida Sans Unicode"/>
                <a:cs typeface="Lucida Sans Unicode"/>
              </a:rPr>
              <a:t>giobaiized</a:t>
            </a:r>
            <a:r>
              <a:rPr dirty="0" sz="3650" spc="-25">
                <a:latin typeface="Lucida Sans Unicode"/>
                <a:cs typeface="Lucida Sans Unicode"/>
              </a:rPr>
              <a:t> </a:t>
            </a:r>
            <a:r>
              <a:rPr dirty="0" sz="3650" spc="-265">
                <a:latin typeface="Lucida Sans Unicode"/>
                <a:cs typeface="Lucida Sans Unicode"/>
              </a:rPr>
              <a:t>shipping </a:t>
            </a:r>
            <a:r>
              <a:rPr dirty="0" sz="3650" spc="-185">
                <a:latin typeface="Lucida Sans Unicode"/>
                <a:cs typeface="Lucida Sans Unicode"/>
              </a:rPr>
              <a:t>and</a:t>
            </a:r>
            <a:r>
              <a:rPr dirty="0" sz="3650" spc="-295">
                <a:latin typeface="Lucida Sans Unicode"/>
                <a:cs typeface="Lucida Sans Unicode"/>
              </a:rPr>
              <a:t> </a:t>
            </a:r>
            <a:r>
              <a:rPr dirty="0" sz="3650" spc="-254">
                <a:latin typeface="Lucida Sans Unicode"/>
                <a:cs typeface="Lucida Sans Unicode"/>
              </a:rPr>
              <a:t>procurement</a:t>
            </a:r>
            <a:r>
              <a:rPr dirty="0" sz="3650" spc="10">
                <a:latin typeface="Lucida Sans Unicode"/>
                <a:cs typeface="Lucida Sans Unicode"/>
              </a:rPr>
              <a:t> </a:t>
            </a:r>
            <a:r>
              <a:rPr dirty="0" sz="3650" spc="-210">
                <a:latin typeface="Lucida Sans Unicode"/>
                <a:cs typeface="Lucida Sans Unicode"/>
              </a:rPr>
              <a:t>patterns</a:t>
            </a:r>
            <a:r>
              <a:rPr dirty="0" sz="3650" spc="50">
                <a:latin typeface="Lucida Sans Unicode"/>
                <a:cs typeface="Lucida Sans Unicode"/>
              </a:rPr>
              <a:t> </a:t>
            </a:r>
            <a:r>
              <a:rPr dirty="0" sz="3650" spc="-235">
                <a:latin typeface="Lucida Sans Unicode"/>
                <a:cs typeface="Lucida Sans Unicode"/>
              </a:rPr>
              <a:t>which</a:t>
            </a:r>
            <a:r>
              <a:rPr dirty="0" sz="3650" spc="-170">
                <a:latin typeface="Lucida Sans Unicode"/>
                <a:cs typeface="Lucida Sans Unicode"/>
              </a:rPr>
              <a:t> </a:t>
            </a:r>
            <a:r>
              <a:rPr dirty="0" sz="3650" spc="-235">
                <a:latin typeface="Lucida Sans Unicode"/>
                <a:cs typeface="Lucida Sans Unicode"/>
              </a:rPr>
              <a:t>other</a:t>
            </a:r>
            <a:r>
              <a:rPr dirty="0" sz="3650" spc="-215">
                <a:latin typeface="Lucida Sans Unicode"/>
                <a:cs typeface="Lucida Sans Unicode"/>
              </a:rPr>
              <a:t> </a:t>
            </a:r>
            <a:r>
              <a:rPr dirty="0" sz="3650" spc="-120">
                <a:latin typeface="Lucida Sans Unicode"/>
                <a:cs typeface="Lucida Sans Unicode"/>
              </a:rPr>
              <a:t>countries </a:t>
            </a:r>
            <a:r>
              <a:rPr dirty="0" sz="3700" spc="-55">
                <a:latin typeface="Lucida Sans Unicode"/>
                <a:cs typeface="Lucida Sans Unicode"/>
              </a:rPr>
              <a:t>mode</a:t>
            </a:r>
            <a:r>
              <a:rPr dirty="0" sz="3700" spc="-55">
                <a:latin typeface="Lucida Sans Unicode"/>
                <a:cs typeface="Lucida Sans Unicode"/>
              </a:rPr>
              <a:t>i</a:t>
            </a:r>
            <a:r>
              <a:rPr dirty="0" sz="3700" spc="-55">
                <a:latin typeface="Lucida Sans Unicode"/>
                <a:cs typeface="Lucida Sans Unicode"/>
              </a:rPr>
              <a:t>ed.</a:t>
            </a:r>
            <a:endParaRPr sz="3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998" y="379476"/>
            <a:ext cx="2280920" cy="1061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-190"/>
              <a:t>INDIA</a:t>
            </a:r>
            <a:endParaRPr sz="6800"/>
          </a:p>
        </p:txBody>
      </p:sp>
      <p:sp>
        <p:nvSpPr>
          <p:cNvPr id="4" name="object 4" descr=""/>
          <p:cNvSpPr txBox="1"/>
          <p:nvPr/>
        </p:nvSpPr>
        <p:spPr>
          <a:xfrm>
            <a:off x="407146" y="1654809"/>
            <a:ext cx="11229340" cy="248666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 indent="21590">
              <a:lnSpc>
                <a:spcPct val="96400"/>
              </a:lnSpc>
              <a:spcBef>
                <a:spcPts val="280"/>
              </a:spcBef>
              <a:tabLst>
                <a:tab pos="6692900" algn="l"/>
              </a:tabLst>
            </a:pPr>
            <a:r>
              <a:rPr dirty="0" sz="4150" spc="-320">
                <a:latin typeface="Lucida Sans Unicode"/>
                <a:cs typeface="Lucida Sans Unicode"/>
              </a:rPr>
              <a:t>India</a:t>
            </a:r>
            <a:r>
              <a:rPr dirty="0" sz="4150" spc="-25">
                <a:latin typeface="Lucida Sans Unicode"/>
                <a:cs typeface="Lucida Sans Unicode"/>
              </a:rPr>
              <a:t> </a:t>
            </a:r>
            <a:r>
              <a:rPr dirty="0" sz="4150" spc="-305">
                <a:latin typeface="Lucida Sans Unicode"/>
                <a:cs typeface="Lucida Sans Unicode"/>
              </a:rPr>
              <a:t>opened</a:t>
            </a:r>
            <a:r>
              <a:rPr dirty="0" sz="4150" spc="-250">
                <a:latin typeface="Lucida Sans Unicode"/>
                <a:cs typeface="Lucida Sans Unicode"/>
              </a:rPr>
              <a:t> </a:t>
            </a:r>
            <a:r>
              <a:rPr dirty="0" sz="4150" spc="-535">
                <a:latin typeface="Lucida Sans Unicode"/>
                <a:cs typeface="Lucida Sans Unicode"/>
              </a:rPr>
              <a:t>-</a:t>
            </a:r>
            <a:r>
              <a:rPr dirty="0" sz="4150" spc="-575">
                <a:latin typeface="Lucida Sans Unicode"/>
                <a:cs typeface="Lucida Sans Unicode"/>
              </a:rPr>
              <a:t>up</a:t>
            </a:r>
            <a:r>
              <a:rPr dirty="0" sz="4150" spc="-165">
                <a:latin typeface="Lucida Sans Unicode"/>
                <a:cs typeface="Lucida Sans Unicode"/>
              </a:rPr>
              <a:t> </a:t>
            </a:r>
            <a:r>
              <a:rPr dirty="0" sz="4150" spc="-254">
                <a:latin typeface="Lucida Sans Unicode"/>
                <a:cs typeface="Lucida Sans Unicode"/>
              </a:rPr>
              <a:t>and</a:t>
            </a:r>
            <a:r>
              <a:rPr dirty="0" sz="4150" spc="-250">
                <a:latin typeface="Lucida Sans Unicode"/>
                <a:cs typeface="Lucida Sans Unicode"/>
              </a:rPr>
              <a:t> </a:t>
            </a:r>
            <a:r>
              <a:rPr dirty="0" sz="4150" spc="-300">
                <a:latin typeface="Lucida Sans Unicode"/>
                <a:cs typeface="Lucida Sans Unicode"/>
              </a:rPr>
              <a:t>emphasized</a:t>
            </a:r>
            <a:r>
              <a:rPr dirty="0" sz="4150" spc="15">
                <a:latin typeface="Lucida Sans Unicode"/>
                <a:cs typeface="Lucida Sans Unicode"/>
              </a:rPr>
              <a:t> </a:t>
            </a:r>
            <a:r>
              <a:rPr dirty="0" sz="4150" spc="-155">
                <a:latin typeface="Lucida Sans Unicode"/>
                <a:cs typeface="Lucida Sans Unicode"/>
              </a:rPr>
              <a:t>an</a:t>
            </a:r>
            <a:r>
              <a:rPr dirty="0" sz="4150" spc="-350">
                <a:latin typeface="Lucida Sans Unicode"/>
                <a:cs typeface="Lucida Sans Unicode"/>
              </a:rPr>
              <a:t> </a:t>
            </a:r>
            <a:r>
              <a:rPr dirty="0" sz="4150" spc="-10">
                <a:latin typeface="Lucida Sans Unicode"/>
                <a:cs typeface="Lucida Sans Unicode"/>
              </a:rPr>
              <a:t>e</a:t>
            </a:r>
            <a:r>
              <a:rPr dirty="0" sz="4150" spc="-10">
                <a:latin typeface="Lucida Sans Unicode"/>
                <a:cs typeface="Lucida Sans Unicode"/>
              </a:rPr>
              <a:t>x</a:t>
            </a:r>
            <a:r>
              <a:rPr dirty="0" sz="4150" spc="-10">
                <a:latin typeface="Lucida Sans Unicode"/>
                <a:cs typeface="Lucida Sans Unicode"/>
              </a:rPr>
              <a:t>poJ- </a:t>
            </a:r>
            <a:r>
              <a:rPr dirty="0" sz="4150" spc="-175">
                <a:latin typeface="Lucida Sans Unicode"/>
                <a:cs typeface="Lucida Sans Unicode"/>
              </a:rPr>
              <a:t>o</a:t>
            </a:r>
            <a:r>
              <a:rPr dirty="0" sz="4150" spc="-185">
                <a:latin typeface="Lucida Sans Unicode"/>
                <a:cs typeface="Lucida Sans Unicode"/>
              </a:rPr>
              <a:t>riente</a:t>
            </a:r>
            <a:r>
              <a:rPr dirty="0" sz="4150" spc="-1220">
                <a:latin typeface="Lucida Sans Unicode"/>
                <a:cs typeface="Lucida Sans Unicode"/>
              </a:rPr>
              <a:t>d</a:t>
            </a:r>
            <a:r>
              <a:rPr dirty="0" sz="4150" spc="-185">
                <a:latin typeface="Lucida Sans Unicode"/>
                <a:cs typeface="Lucida Sans Unicode"/>
              </a:rPr>
              <a:t>st</a:t>
            </a:r>
            <a:r>
              <a:rPr dirty="0" sz="4150" spc="-145">
                <a:latin typeface="Lucida Sans Unicode"/>
                <a:cs typeface="Lucida Sans Unicode"/>
              </a:rPr>
              <a:t>r</a:t>
            </a:r>
            <a:r>
              <a:rPr dirty="0" sz="4150" spc="-165">
                <a:latin typeface="Lucida Sans Unicode"/>
                <a:cs typeface="Lucida Sans Unicode"/>
              </a:rPr>
              <a:t>a</a:t>
            </a:r>
            <a:r>
              <a:rPr dirty="0" sz="4150" spc="-185">
                <a:latin typeface="Lucida Sans Unicode"/>
                <a:cs typeface="Lucida Sans Unicode"/>
              </a:rPr>
              <a:t>tegy</a:t>
            </a:r>
            <a:r>
              <a:rPr dirty="0" sz="4150" spc="-385">
                <a:latin typeface="Lucida Sans Unicode"/>
                <a:cs typeface="Lucida Sans Unicode"/>
              </a:rPr>
              <a:t>.</a:t>
            </a:r>
            <a:r>
              <a:rPr dirty="0" sz="4150" spc="-185">
                <a:latin typeface="Lucida Sans Unicode"/>
                <a:cs typeface="Lucida Sans Unicode"/>
              </a:rPr>
              <a:t>Textile</a:t>
            </a:r>
            <a:r>
              <a:rPr dirty="0" sz="4150" spc="-175">
                <a:latin typeface="Lucida Sans Unicode"/>
                <a:cs typeface="Lucida Sans Unicode"/>
              </a:rPr>
              <a:t>s</a:t>
            </a:r>
            <a:r>
              <a:rPr dirty="0" sz="4150" spc="-160">
                <a:latin typeface="Lucida Sans Unicode"/>
                <a:cs typeface="Lucida Sans Unicode"/>
              </a:rPr>
              <a:t> </a:t>
            </a:r>
            <a:r>
              <a:rPr dirty="0" sz="4150" spc="-254">
                <a:latin typeface="Lucida Sans Unicode"/>
                <a:cs typeface="Lucida Sans Unicode"/>
              </a:rPr>
              <a:t>and</a:t>
            </a:r>
            <a:r>
              <a:rPr dirty="0" sz="4150" spc="-285">
                <a:latin typeface="Lucida Sans Unicode"/>
                <a:cs typeface="Lucida Sans Unicode"/>
              </a:rPr>
              <a:t> </a:t>
            </a:r>
            <a:r>
              <a:rPr dirty="0" sz="4150" spc="-325">
                <a:latin typeface="Lucida Sans Unicode"/>
                <a:cs typeface="Lucida Sans Unicode"/>
              </a:rPr>
              <a:t>other</a:t>
            </a:r>
            <a:r>
              <a:rPr dirty="0" sz="4150" spc="-254">
                <a:latin typeface="Lucida Sans Unicode"/>
                <a:cs typeface="Lucida Sans Unicode"/>
              </a:rPr>
              <a:t> </a:t>
            </a:r>
            <a:r>
              <a:rPr dirty="0" sz="4150" spc="-355">
                <a:latin typeface="Lucida Sans Unicode"/>
                <a:cs typeface="Lucida Sans Unicode"/>
              </a:rPr>
              <a:t>low</a:t>
            </a:r>
            <a:r>
              <a:rPr dirty="0" sz="4150" spc="-5">
                <a:latin typeface="Lucida Sans Unicode"/>
                <a:cs typeface="Lucida Sans Unicode"/>
              </a:rPr>
              <a:t> </a:t>
            </a:r>
            <a:r>
              <a:rPr dirty="0" sz="4150" spc="-20">
                <a:latin typeface="Lucida Sans Unicode"/>
                <a:cs typeface="Lucida Sans Unicode"/>
              </a:rPr>
              <a:t>wage </a:t>
            </a:r>
            <a:r>
              <a:rPr dirty="0" sz="4150" spc="-190">
                <a:latin typeface="Lucida Sans Unicode"/>
                <a:cs typeface="Lucida Sans Unicode"/>
              </a:rPr>
              <a:t>secto</a:t>
            </a:r>
            <a:r>
              <a:rPr dirty="0" baseline="1338" sz="6225" spc="-284">
                <a:latin typeface="Lucida Sans Unicode"/>
                <a:cs typeface="Lucida Sans Unicode"/>
              </a:rPr>
              <a:t>r</a:t>
            </a:r>
            <a:r>
              <a:rPr dirty="0" sz="4150" spc="-190">
                <a:latin typeface="Lucida Sans Unicode"/>
                <a:cs typeface="Lucida Sans Unicode"/>
              </a:rPr>
              <a:t>s</a:t>
            </a:r>
            <a:r>
              <a:rPr dirty="0" sz="4150" spc="-470">
                <a:latin typeface="Lucida Sans Unicode"/>
                <a:cs typeface="Lucida Sans Unicode"/>
              </a:rPr>
              <a:t> </a:t>
            </a:r>
            <a:r>
              <a:rPr dirty="0" sz="4150" spc="-150">
                <a:latin typeface="Lucida Sans Unicode"/>
                <a:cs typeface="Lucida Sans Unicode"/>
              </a:rPr>
              <a:t>have</a:t>
            </a:r>
            <a:r>
              <a:rPr dirty="0" sz="4150" spc="-290">
                <a:latin typeface="Lucida Sans Unicode"/>
                <a:cs typeface="Lucida Sans Unicode"/>
              </a:rPr>
              <a:t> </a:t>
            </a:r>
            <a:r>
              <a:rPr dirty="0" sz="4150" spc="-75">
                <a:latin typeface="Lucida Sans Unicode"/>
                <a:cs typeface="Lucida Sans Unicode"/>
              </a:rPr>
              <a:t>bee</a:t>
            </a:r>
            <a:r>
              <a:rPr dirty="0" baseline="1338" sz="6225" spc="-112">
                <a:latin typeface="Lucida Sans Unicode"/>
                <a:cs typeface="Lucida Sans Unicode"/>
              </a:rPr>
              <a:t>n</a:t>
            </a:r>
            <a:r>
              <a:rPr dirty="0" baseline="1338" sz="6225" spc="-1260">
                <a:latin typeface="Lucida Sans Unicode"/>
                <a:cs typeface="Lucida Sans Unicode"/>
              </a:rPr>
              <a:t> </a:t>
            </a:r>
            <a:r>
              <a:rPr dirty="0" sz="4150">
                <a:latin typeface="Lucida Sans Unicode"/>
                <a:cs typeface="Lucida Sans Unicode"/>
              </a:rPr>
              <a:t>a</a:t>
            </a:r>
            <a:r>
              <a:rPr dirty="0" sz="4150" spc="-315">
                <a:latin typeface="Lucida Sans Unicode"/>
                <a:cs typeface="Lucida Sans Unicode"/>
              </a:rPr>
              <a:t> </a:t>
            </a:r>
            <a:r>
              <a:rPr dirty="0" sz="4150" spc="-240">
                <a:latin typeface="Lucida Sans Unicode"/>
                <a:cs typeface="Lucida Sans Unicode"/>
              </a:rPr>
              <a:t>key</a:t>
            </a:r>
            <a:r>
              <a:rPr dirty="0" sz="4150" spc="-155">
                <a:latin typeface="Lucida Sans Unicode"/>
                <a:cs typeface="Lucida Sans Unicode"/>
              </a:rPr>
              <a:t> </a:t>
            </a:r>
            <a:r>
              <a:rPr dirty="0" sz="4150" spc="-25">
                <a:latin typeface="Lucida Sans Unicode"/>
                <a:cs typeface="Lucida Sans Unicode"/>
              </a:rPr>
              <a:t>pal</a:t>
            </a:r>
            <a:r>
              <a:rPr dirty="0" sz="4150">
                <a:latin typeface="Lucida Sans Unicode"/>
                <a:cs typeface="Lucida Sans Unicode"/>
              </a:rPr>
              <a:t>	</a:t>
            </a:r>
            <a:r>
              <a:rPr dirty="0" sz="4150" spc="-370">
                <a:latin typeface="Lucida Sans Unicode"/>
                <a:cs typeface="Lucida Sans Unicode"/>
              </a:rPr>
              <a:t>of</a:t>
            </a:r>
            <a:r>
              <a:rPr dirty="0" sz="4150" spc="-220">
                <a:latin typeface="Lucida Sans Unicode"/>
                <a:cs typeface="Lucida Sans Unicode"/>
              </a:rPr>
              <a:t> </a:t>
            </a:r>
            <a:r>
              <a:rPr dirty="0" sz="4150" spc="-210">
                <a:latin typeface="Lucida Sans Unicode"/>
                <a:cs typeface="Lucida Sans Unicode"/>
              </a:rPr>
              <a:t>th</a:t>
            </a:r>
            <a:r>
              <a:rPr dirty="0" sz="4150" spc="-210">
                <a:latin typeface="Lucida Sans Unicode"/>
                <a:cs typeface="Lucida Sans Unicode"/>
              </a:rPr>
              <a:t>e</a:t>
            </a:r>
            <a:r>
              <a:rPr dirty="0" sz="4150" spc="-505">
                <a:latin typeface="Lucida Sans Unicode"/>
                <a:cs typeface="Lucida Sans Unicode"/>
              </a:rPr>
              <a:t> </a:t>
            </a:r>
            <a:r>
              <a:rPr dirty="0" sz="4150" spc="-260">
                <a:latin typeface="Lucida Sans Unicode"/>
                <a:cs typeface="Lucida Sans Unicode"/>
              </a:rPr>
              <a:t>eco</a:t>
            </a:r>
            <a:r>
              <a:rPr dirty="0" baseline="1338" sz="6225" spc="-390">
                <a:latin typeface="Lucida Sans Unicode"/>
                <a:cs typeface="Lucida Sans Unicode"/>
              </a:rPr>
              <a:t>n</a:t>
            </a:r>
            <a:r>
              <a:rPr dirty="0" sz="4150" spc="-260">
                <a:latin typeface="Lucida Sans Unicode"/>
                <a:cs typeface="Lucida Sans Unicode"/>
              </a:rPr>
              <a:t>om</a:t>
            </a:r>
            <a:r>
              <a:rPr dirty="0" baseline="1338" sz="6225" spc="-390">
                <a:latin typeface="Lucida Sans Unicode"/>
                <a:cs typeface="Lucida Sans Unicode"/>
              </a:rPr>
              <a:t>y</a:t>
            </a:r>
            <a:r>
              <a:rPr dirty="0" baseline="1338" sz="6225" spc="-509">
                <a:latin typeface="Lucida Sans Unicode"/>
                <a:cs typeface="Lucida Sans Unicode"/>
              </a:rPr>
              <a:t> </a:t>
            </a:r>
            <a:r>
              <a:rPr dirty="0" sz="4150" spc="-409">
                <a:latin typeface="Lucida Sans Unicode"/>
                <a:cs typeface="Lucida Sans Unicode"/>
              </a:rPr>
              <a:t>with </a:t>
            </a:r>
            <a:r>
              <a:rPr dirty="0" sz="4150" spc="-355">
                <a:latin typeface="Lucida Sans Unicode"/>
                <a:cs typeface="Lucida Sans Unicode"/>
              </a:rPr>
              <a:t>highly</a:t>
            </a:r>
            <a:r>
              <a:rPr dirty="0" sz="4150" spc="35">
                <a:latin typeface="Lucida Sans Unicode"/>
                <a:cs typeface="Lucida Sans Unicode"/>
              </a:rPr>
              <a:t> </a:t>
            </a:r>
            <a:r>
              <a:rPr dirty="0" sz="4150" spc="-150">
                <a:latin typeface="Lucida Sans Unicode"/>
                <a:cs typeface="Lucida Sans Unicode"/>
              </a:rPr>
              <a:t>successfu</a:t>
            </a:r>
            <a:r>
              <a:rPr dirty="0" baseline="1338" sz="6225" spc="-225">
                <a:latin typeface="Lucida Sans Unicode"/>
                <a:cs typeface="Lucida Sans Unicode"/>
              </a:rPr>
              <a:t>l</a:t>
            </a:r>
            <a:r>
              <a:rPr dirty="0" baseline="1338" sz="6225" spc="-1335">
                <a:latin typeface="Lucida Sans Unicode"/>
                <a:cs typeface="Lucida Sans Unicode"/>
              </a:rPr>
              <a:t> </a:t>
            </a:r>
            <a:r>
              <a:rPr dirty="0" sz="4150" spc="-215">
                <a:latin typeface="Lucida Sans Unicode"/>
                <a:cs typeface="Lucida Sans Unicode"/>
              </a:rPr>
              <a:t>soR</a:t>
            </a:r>
            <a:r>
              <a:rPr dirty="0" sz="4150" spc="-215">
                <a:latin typeface="Lucida Sans Unicode"/>
                <a:cs typeface="Lucida Sans Unicode"/>
              </a:rPr>
              <a:t>w</a:t>
            </a:r>
            <a:r>
              <a:rPr dirty="0" sz="4150" spc="-215">
                <a:latin typeface="Lucida Sans Unicode"/>
                <a:cs typeface="Lucida Sans Unicode"/>
              </a:rPr>
              <a:t>a</a:t>
            </a:r>
            <a:r>
              <a:rPr dirty="0" sz="4150" spc="-215">
                <a:latin typeface="Lucida Sans Unicode"/>
                <a:cs typeface="Lucida Sans Unicode"/>
              </a:rPr>
              <a:t>r</a:t>
            </a:r>
            <a:r>
              <a:rPr dirty="0" sz="4150" spc="-215">
                <a:latin typeface="Lucida Sans Unicode"/>
                <a:cs typeface="Lucida Sans Unicode"/>
              </a:rPr>
              <a:t>e</a:t>
            </a:r>
            <a:r>
              <a:rPr dirty="0" sz="4150" spc="-420">
                <a:latin typeface="Lucida Sans Unicode"/>
                <a:cs typeface="Lucida Sans Unicode"/>
              </a:rPr>
              <a:t> </a:t>
            </a:r>
            <a:r>
              <a:rPr dirty="0" sz="4150" spc="-110">
                <a:latin typeface="Lucida Sans Unicode"/>
                <a:cs typeface="Lucida Sans Unicode"/>
              </a:rPr>
              <a:t>de</a:t>
            </a:r>
            <a:r>
              <a:rPr dirty="0" sz="4150" spc="-110">
                <a:latin typeface="Lucida Sans Unicode"/>
                <a:cs typeface="Lucida Sans Unicode"/>
              </a:rPr>
              <a:t>v</a:t>
            </a:r>
            <a:r>
              <a:rPr dirty="0" sz="4150" spc="-110">
                <a:latin typeface="Lucida Sans Unicode"/>
                <a:cs typeface="Lucida Sans Unicode"/>
              </a:rPr>
              <a:t>e</a:t>
            </a:r>
            <a:r>
              <a:rPr dirty="0" sz="4150" spc="-110">
                <a:latin typeface="Lucida Sans Unicode"/>
                <a:cs typeface="Lucida Sans Unicode"/>
              </a:rPr>
              <a:t>l</a:t>
            </a:r>
            <a:r>
              <a:rPr dirty="0" sz="4150" spc="-110">
                <a:latin typeface="Lucida Sans Unicode"/>
                <a:cs typeface="Lucida Sans Unicode"/>
              </a:rPr>
              <a:t>opme</a:t>
            </a:r>
            <a:r>
              <a:rPr dirty="0" sz="4150" spc="-110">
                <a:latin typeface="Lucida Sans Unicode"/>
                <a:cs typeface="Lucida Sans Unicode"/>
              </a:rPr>
              <a:t>nt</a:t>
            </a:r>
            <a:r>
              <a:rPr dirty="0" sz="4150" spc="-110">
                <a:latin typeface="Lucida Sans Unicode"/>
                <a:cs typeface="Lucida Sans Unicode"/>
              </a:rPr>
              <a:t>e</a:t>
            </a:r>
            <a:r>
              <a:rPr dirty="0" baseline="1338" sz="6225" spc="-165">
                <a:latin typeface="Lucida Sans Unicode"/>
                <a:cs typeface="Lucida Sans Unicode"/>
              </a:rPr>
              <a:t>x</a:t>
            </a:r>
            <a:r>
              <a:rPr dirty="0" sz="4150" spc="-110">
                <a:latin typeface="Lucida Sans Unicode"/>
                <a:cs typeface="Lucida Sans Unicode"/>
              </a:rPr>
              <a:t>ports.</a:t>
            </a:r>
            <a:endParaRPr sz="41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981" y="379476"/>
            <a:ext cx="2628265" cy="1061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800" spc="-175"/>
              <a:t>CHINA</a:t>
            </a:r>
            <a:endParaRPr sz="6800"/>
          </a:p>
        </p:txBody>
      </p:sp>
      <p:sp>
        <p:nvSpPr>
          <p:cNvPr id="4" name="object 4" descr=""/>
          <p:cNvSpPr txBox="1"/>
          <p:nvPr/>
        </p:nvSpPr>
        <p:spPr>
          <a:xfrm>
            <a:off x="410254" y="1652778"/>
            <a:ext cx="11094720" cy="273367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 indent="19685">
              <a:lnSpc>
                <a:spcPct val="96800"/>
              </a:lnSpc>
              <a:spcBef>
                <a:spcPts val="275"/>
              </a:spcBef>
            </a:pPr>
            <a:r>
              <a:rPr dirty="0" sz="4550" spc="-335">
                <a:latin typeface="Lucida Sans Unicode"/>
                <a:cs typeface="Lucida Sans Unicode"/>
              </a:rPr>
              <a:t>China</a:t>
            </a:r>
            <a:r>
              <a:rPr dirty="0" sz="4550" spc="-40">
                <a:latin typeface="Lucida Sans Unicode"/>
                <a:cs typeface="Lucida Sans Unicode"/>
              </a:rPr>
              <a:t> </a:t>
            </a:r>
            <a:r>
              <a:rPr dirty="0" sz="4550" spc="-310">
                <a:latin typeface="Lucida Sans Unicode"/>
                <a:cs typeface="Lucida Sans Unicode"/>
              </a:rPr>
              <a:t>pursues</a:t>
            </a:r>
            <a:r>
              <a:rPr dirty="0" sz="4550" spc="-130">
                <a:latin typeface="Lucida Sans Unicode"/>
                <a:cs typeface="Lucida Sans Unicode"/>
              </a:rPr>
              <a:t> </a:t>
            </a:r>
            <a:r>
              <a:rPr dirty="0" sz="4550" spc="-305">
                <a:latin typeface="Lucida Sans Unicode"/>
                <a:cs typeface="Lucida Sans Unicode"/>
              </a:rPr>
              <a:t>similar</a:t>
            </a:r>
            <a:r>
              <a:rPr dirty="0" sz="4550" spc="-204">
                <a:latin typeface="Lucida Sans Unicode"/>
                <a:cs typeface="Lucida Sans Unicode"/>
              </a:rPr>
              <a:t> </a:t>
            </a:r>
            <a:r>
              <a:rPr dirty="0" sz="4550" spc="-350">
                <a:latin typeface="Lucida Sans Unicode"/>
                <a:cs typeface="Lucida Sans Unicode"/>
              </a:rPr>
              <a:t>pattern</a:t>
            </a:r>
            <a:r>
              <a:rPr dirty="0" sz="4550" spc="-10">
                <a:latin typeface="Lucida Sans Unicode"/>
                <a:cs typeface="Lucida Sans Unicode"/>
              </a:rPr>
              <a:t> </a:t>
            </a:r>
            <a:r>
              <a:rPr dirty="0" sz="4550" spc="-430">
                <a:latin typeface="Lucida Sans Unicode"/>
                <a:cs typeface="Lucida Sans Unicode"/>
              </a:rPr>
              <a:t>of</a:t>
            </a:r>
            <a:r>
              <a:rPr dirty="0" sz="4550" spc="-240">
                <a:latin typeface="Lucida Sans Unicode"/>
                <a:cs typeface="Lucida Sans Unicode"/>
              </a:rPr>
              <a:t> </a:t>
            </a:r>
            <a:r>
              <a:rPr dirty="0" sz="4550" spc="-365">
                <a:latin typeface="Lucida Sans Unicode"/>
                <a:cs typeface="Lucida Sans Unicode"/>
              </a:rPr>
              <a:t>developmen </a:t>
            </a:r>
            <a:r>
              <a:rPr dirty="0" sz="4550" spc="-240">
                <a:latin typeface="Lucida Sans Unicode"/>
                <a:cs typeface="Lucida Sans Unicode"/>
              </a:rPr>
              <a:t>at</a:t>
            </a:r>
            <a:r>
              <a:rPr dirty="0" sz="4550" spc="-415">
                <a:latin typeface="Lucida Sans Unicode"/>
                <a:cs typeface="Lucida Sans Unicode"/>
              </a:rPr>
              <a:t> </a:t>
            </a:r>
            <a:r>
              <a:rPr dirty="0" sz="4550" spc="-315">
                <a:latin typeface="Lucida Sans Unicode"/>
                <a:cs typeface="Lucida Sans Unicode"/>
              </a:rPr>
              <a:t>present</a:t>
            </a:r>
            <a:r>
              <a:rPr dirty="0" sz="4550" spc="5">
                <a:latin typeface="Lucida Sans Unicode"/>
                <a:cs typeface="Lucida Sans Unicode"/>
              </a:rPr>
              <a:t> </a:t>
            </a:r>
            <a:r>
              <a:rPr dirty="0" sz="4550" spc="-305">
                <a:latin typeface="Lucida Sans Unicode"/>
                <a:cs typeface="Lucida Sans Unicode"/>
              </a:rPr>
              <a:t>and</a:t>
            </a:r>
            <a:r>
              <a:rPr dirty="0" sz="4550" spc="-300">
                <a:latin typeface="Lucida Sans Unicode"/>
                <a:cs typeface="Lucida Sans Unicode"/>
              </a:rPr>
              <a:t> </a:t>
            </a:r>
            <a:r>
              <a:rPr dirty="0" sz="4550" spc="-85">
                <a:latin typeface="Lucida Sans Unicode"/>
                <a:cs typeface="Lucida Sans Unicode"/>
              </a:rPr>
              <a:t>is</a:t>
            </a:r>
            <a:r>
              <a:rPr dirty="0" sz="4550" spc="-565">
                <a:latin typeface="Lucida Sans Unicode"/>
                <a:cs typeface="Lucida Sans Unicode"/>
              </a:rPr>
              <a:t> </a:t>
            </a:r>
            <a:r>
              <a:rPr dirty="0" sz="4550" spc="-370">
                <a:latin typeface="Lucida Sans Unicode"/>
                <a:cs typeface="Lucida Sans Unicode"/>
              </a:rPr>
              <a:t>now</a:t>
            </a:r>
            <a:r>
              <a:rPr dirty="0" sz="4550" spc="-140">
                <a:latin typeface="Lucida Sans Unicode"/>
                <a:cs typeface="Lucida Sans Unicode"/>
              </a:rPr>
              <a:t> </a:t>
            </a:r>
            <a:r>
              <a:rPr dirty="0" sz="4550" spc="-310">
                <a:latin typeface="Lucida Sans Unicode"/>
                <a:cs typeface="Lucida Sans Unicode"/>
              </a:rPr>
              <a:t>the</a:t>
            </a:r>
            <a:r>
              <a:rPr dirty="0" sz="4550" spc="-220">
                <a:latin typeface="Lucida Sans Unicode"/>
                <a:cs typeface="Lucida Sans Unicode"/>
              </a:rPr>
              <a:t> </a:t>
            </a:r>
            <a:r>
              <a:rPr dirty="0" sz="4550" spc="-320">
                <a:latin typeface="Lucida Sans Unicode"/>
                <a:cs typeface="Lucida Sans Unicode"/>
              </a:rPr>
              <a:t>world's</a:t>
            </a:r>
            <a:r>
              <a:rPr dirty="0" sz="4550" spc="-235">
                <a:latin typeface="Lucida Sans Unicode"/>
                <a:cs typeface="Lucida Sans Unicode"/>
              </a:rPr>
              <a:t> </a:t>
            </a:r>
            <a:r>
              <a:rPr dirty="0" sz="4550" spc="-320">
                <a:latin typeface="Lucida Sans Unicode"/>
                <a:cs typeface="Lucida Sans Unicode"/>
              </a:rPr>
              <a:t>largest </a:t>
            </a:r>
            <a:r>
              <a:rPr dirty="0" sz="4550" spc="-155">
                <a:latin typeface="Lucida Sans Unicode"/>
                <a:cs typeface="Lucida Sans Unicode"/>
              </a:rPr>
              <a:t>impoJers</a:t>
            </a:r>
            <a:r>
              <a:rPr dirty="0" sz="4550" spc="-190">
                <a:latin typeface="Lucida Sans Unicode"/>
                <a:cs typeface="Lucida Sans Unicode"/>
              </a:rPr>
              <a:t> </a:t>
            </a:r>
            <a:r>
              <a:rPr dirty="0" sz="4550" spc="-365">
                <a:latin typeface="Lucida Sans Unicode"/>
                <a:cs typeface="Lucida Sans Unicode"/>
              </a:rPr>
              <a:t>of</a:t>
            </a:r>
            <a:r>
              <a:rPr dirty="0" sz="4550" spc="-385">
                <a:latin typeface="Lucida Sans Unicode"/>
                <a:cs typeface="Lucida Sans Unicode"/>
              </a:rPr>
              <a:t> </a:t>
            </a:r>
            <a:r>
              <a:rPr dirty="0" sz="4550" spc="-195">
                <a:latin typeface="Lucida Sans Unicode"/>
                <a:cs typeface="Lucida Sans Unicode"/>
              </a:rPr>
              <a:t>basic</a:t>
            </a:r>
            <a:r>
              <a:rPr dirty="0" sz="4550" spc="-300">
                <a:latin typeface="Lucida Sans Unicode"/>
                <a:cs typeface="Lucida Sans Unicode"/>
              </a:rPr>
              <a:t> </a:t>
            </a:r>
            <a:r>
              <a:rPr dirty="0" sz="4550" spc="-245">
                <a:latin typeface="Lucida Sans Unicode"/>
                <a:cs typeface="Lucida Sans Unicode"/>
              </a:rPr>
              <a:t>raw</a:t>
            </a:r>
            <a:r>
              <a:rPr dirty="0" sz="4550" spc="-275">
                <a:latin typeface="Lucida Sans Unicode"/>
                <a:cs typeface="Lucida Sans Unicode"/>
              </a:rPr>
              <a:t> </a:t>
            </a:r>
            <a:r>
              <a:rPr dirty="0" sz="4550" spc="-325">
                <a:latin typeface="Lucida Sans Unicode"/>
                <a:cs typeface="Lucida Sans Unicode"/>
              </a:rPr>
              <a:t>materials</a:t>
            </a:r>
            <a:r>
              <a:rPr dirty="0" sz="4550" spc="-10">
                <a:latin typeface="Lucida Sans Unicode"/>
                <a:cs typeface="Lucida Sans Unicode"/>
              </a:rPr>
              <a:t> </a:t>
            </a:r>
            <a:r>
              <a:rPr dirty="0" sz="4550" spc="-245">
                <a:latin typeface="Lucida Sans Unicode"/>
                <a:cs typeface="Lucida Sans Unicode"/>
              </a:rPr>
              <a:t>such</a:t>
            </a:r>
            <a:r>
              <a:rPr dirty="0" sz="4550" spc="-225">
                <a:latin typeface="Lucida Sans Unicode"/>
                <a:cs typeface="Lucida Sans Unicode"/>
              </a:rPr>
              <a:t> </a:t>
            </a:r>
            <a:r>
              <a:rPr dirty="0" sz="4550" spc="-10">
                <a:latin typeface="Lucida Sans Unicode"/>
                <a:cs typeface="Lucida Sans Unicode"/>
              </a:rPr>
              <a:t>as</a:t>
            </a:r>
            <a:r>
              <a:rPr dirty="0" sz="4550" spc="-480">
                <a:latin typeface="Lucida Sans Unicode"/>
                <a:cs typeface="Lucida Sans Unicode"/>
              </a:rPr>
              <a:t> </a:t>
            </a:r>
            <a:r>
              <a:rPr dirty="0" sz="4550" spc="-400">
                <a:latin typeface="Lucida Sans Unicode"/>
                <a:cs typeface="Lucida Sans Unicode"/>
              </a:rPr>
              <a:t>iron </a:t>
            </a:r>
            <a:r>
              <a:rPr dirty="0" sz="4550" spc="-280">
                <a:latin typeface="Lucida Sans Unicode"/>
                <a:cs typeface="Lucida Sans Unicode"/>
              </a:rPr>
              <a:t>and</a:t>
            </a:r>
            <a:r>
              <a:rPr dirty="0" sz="4550" spc="-400">
                <a:latin typeface="Lucida Sans Unicode"/>
                <a:cs typeface="Lucida Sans Unicode"/>
              </a:rPr>
              <a:t> </a:t>
            </a:r>
            <a:r>
              <a:rPr dirty="0" sz="4550" spc="-280">
                <a:latin typeface="Lucida Sans Unicode"/>
                <a:cs typeface="Lucida Sans Unicode"/>
              </a:rPr>
              <a:t>surpassed</a:t>
            </a:r>
            <a:r>
              <a:rPr dirty="0" sz="4550" spc="670">
                <a:latin typeface="Lucida Sans Unicode"/>
                <a:cs typeface="Lucida Sans Unicode"/>
              </a:rPr>
              <a:t> </a:t>
            </a:r>
            <a:r>
              <a:rPr dirty="0" sz="4550" spc="-160">
                <a:latin typeface="Lucida Sans Unicode"/>
                <a:cs typeface="Lucida Sans Unicode"/>
              </a:rPr>
              <a:t>Japan,</a:t>
            </a:r>
            <a:r>
              <a:rPr dirty="0" sz="4550" spc="-155">
                <a:latin typeface="Lucida Sans Unicode"/>
                <a:cs typeface="Lucida Sans Unicode"/>
              </a:rPr>
              <a:t> </a:t>
            </a:r>
            <a:r>
              <a:rPr dirty="0" sz="4550" spc="-310">
                <a:latin typeface="Lucida Sans Unicode"/>
                <a:cs typeface="Lucida Sans Unicode"/>
              </a:rPr>
              <a:t>the</a:t>
            </a:r>
            <a:r>
              <a:rPr dirty="0" sz="4550" spc="-285">
                <a:latin typeface="Lucida Sans Unicode"/>
                <a:cs typeface="Lucida Sans Unicode"/>
              </a:rPr>
              <a:t> </a:t>
            </a:r>
            <a:r>
              <a:rPr dirty="0" sz="4550" spc="275">
                <a:latin typeface="Lucida Sans Unicode"/>
                <a:cs typeface="Lucida Sans Unicode"/>
              </a:rPr>
              <a:t>US</a:t>
            </a:r>
            <a:r>
              <a:rPr dirty="0" sz="4550" spc="-275">
                <a:latin typeface="Lucida Sans Unicode"/>
                <a:cs typeface="Lucida Sans Unicode"/>
              </a:rPr>
              <a:t> </a:t>
            </a:r>
            <a:r>
              <a:rPr dirty="0" sz="4550" spc="-280">
                <a:latin typeface="Lucida Sans Unicode"/>
                <a:cs typeface="Lucida Sans Unicode"/>
              </a:rPr>
              <a:t>and</a:t>
            </a:r>
            <a:r>
              <a:rPr dirty="0" sz="4550" spc="-245">
                <a:latin typeface="Lucida Sans Unicode"/>
                <a:cs typeface="Lucida Sans Unicode"/>
              </a:rPr>
              <a:t> </a:t>
            </a:r>
            <a:r>
              <a:rPr dirty="0" sz="4550" spc="-240">
                <a:latin typeface="Lucida Sans Unicode"/>
                <a:cs typeface="Lucida Sans Unicode"/>
              </a:rPr>
              <a:t>Europe</a:t>
            </a:r>
            <a:r>
              <a:rPr dirty="0" sz="4550" spc="-225">
                <a:latin typeface="Lucida Sans Unicode"/>
                <a:cs typeface="Lucida Sans Unicode"/>
              </a:rPr>
              <a:t> </a:t>
            </a:r>
            <a:r>
              <a:rPr dirty="0" sz="4550" spc="-280">
                <a:latin typeface="Lucida Sans Unicode"/>
                <a:cs typeface="Lucida Sans Unicode"/>
              </a:rPr>
              <a:t>in</a:t>
            </a:r>
            <a:endParaRPr sz="4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0621" y="368046"/>
            <a:ext cx="10220960" cy="496951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9685" marR="5080" indent="-2540">
              <a:lnSpc>
                <a:spcPct val="102099"/>
              </a:lnSpc>
              <a:spcBef>
                <a:spcPts val="20"/>
              </a:spcBef>
              <a:tabLst>
                <a:tab pos="4140835" algn="l"/>
              </a:tabLst>
            </a:pPr>
            <a:r>
              <a:rPr dirty="0" sz="3050" spc="50">
                <a:latin typeface="Calibri"/>
                <a:cs typeface="Calibri"/>
              </a:rPr>
              <a:t>INDIA</a:t>
            </a:r>
            <a:r>
              <a:rPr dirty="0" sz="3050" spc="-204">
                <a:latin typeface="Calibri"/>
                <a:cs typeface="Calibri"/>
              </a:rPr>
              <a:t> </a:t>
            </a:r>
            <a:r>
              <a:rPr dirty="0" sz="3050" spc="50">
                <a:latin typeface="Calibri"/>
                <a:cs typeface="Calibri"/>
              </a:rPr>
              <a:t>AND</a:t>
            </a:r>
            <a:r>
              <a:rPr dirty="0" sz="3050" spc="220">
                <a:latin typeface="Calibri"/>
                <a:cs typeface="Calibri"/>
              </a:rPr>
              <a:t> </a:t>
            </a:r>
            <a:r>
              <a:rPr dirty="0" sz="3050" spc="120">
                <a:latin typeface="Calibri"/>
                <a:cs typeface="Calibri"/>
              </a:rPr>
              <a:t>CHINA</a:t>
            </a:r>
            <a:r>
              <a:rPr dirty="0" sz="3050" spc="-70">
                <a:latin typeface="Calibri"/>
                <a:cs typeface="Calibri"/>
              </a:rPr>
              <a:t> </a:t>
            </a:r>
            <a:r>
              <a:rPr dirty="0" sz="3050" spc="130">
                <a:latin typeface="Calibri"/>
                <a:cs typeface="Calibri"/>
              </a:rPr>
              <a:t>HAVE</a:t>
            </a:r>
            <a:r>
              <a:rPr dirty="0" sz="3050" spc="-110">
                <a:latin typeface="Calibri"/>
                <a:cs typeface="Calibri"/>
              </a:rPr>
              <a:t> </a:t>
            </a:r>
            <a:r>
              <a:rPr dirty="0" sz="3050" spc="235">
                <a:latin typeface="Calibri"/>
                <a:cs typeface="Calibri"/>
              </a:rPr>
              <a:t>ALSO</a:t>
            </a:r>
            <a:r>
              <a:rPr dirty="0" sz="3050" spc="90">
                <a:latin typeface="Calibri"/>
                <a:cs typeface="Calibri"/>
              </a:rPr>
              <a:t> </a:t>
            </a:r>
            <a:r>
              <a:rPr dirty="0" sz="3050" spc="175">
                <a:latin typeface="Calibri"/>
                <a:cs typeface="Calibri"/>
              </a:rPr>
              <a:t>BECOME</a:t>
            </a:r>
            <a:r>
              <a:rPr dirty="0" sz="3050" spc="-10">
                <a:latin typeface="Calibri"/>
                <a:cs typeface="Calibri"/>
              </a:rPr>
              <a:t> </a:t>
            </a:r>
            <a:r>
              <a:rPr dirty="0" sz="3050" spc="190">
                <a:latin typeface="Calibri"/>
                <a:cs typeface="Calibri"/>
              </a:rPr>
              <a:t>A</a:t>
            </a:r>
            <a:r>
              <a:rPr dirty="0" sz="3050" spc="-204">
                <a:latin typeface="Calibri"/>
                <a:cs typeface="Calibri"/>
              </a:rPr>
              <a:t> </a:t>
            </a:r>
            <a:r>
              <a:rPr dirty="0" sz="3050" spc="140">
                <a:latin typeface="Calibri"/>
                <a:cs typeface="Calibri"/>
              </a:rPr>
              <a:t>MAJOR</a:t>
            </a:r>
            <a:r>
              <a:rPr dirty="0" sz="3050" spc="165">
                <a:latin typeface="Calibri"/>
                <a:cs typeface="Calibri"/>
              </a:rPr>
              <a:t> </a:t>
            </a:r>
            <a:r>
              <a:rPr dirty="0" sz="3050" spc="254">
                <a:latin typeface="Calibri"/>
                <a:cs typeface="Calibri"/>
              </a:rPr>
              <a:t>SOURCE </a:t>
            </a:r>
            <a:r>
              <a:rPr dirty="0" sz="3000" spc="280">
                <a:latin typeface="Calibri"/>
                <a:cs typeface="Calibri"/>
              </a:rPr>
              <a:t>OF</a:t>
            </a:r>
            <a:r>
              <a:rPr dirty="0" sz="3000" spc="40">
                <a:latin typeface="Calibri"/>
                <a:cs typeface="Calibri"/>
              </a:rPr>
              <a:t> </a:t>
            </a:r>
            <a:r>
              <a:rPr dirty="0" sz="3000" spc="130">
                <a:latin typeface="Calibri"/>
                <a:cs typeface="Calibri"/>
              </a:rPr>
              <a:t>INTERNATIONAL</a:t>
            </a:r>
            <a:r>
              <a:rPr dirty="0" sz="3000" spc="335">
                <a:latin typeface="Calibri"/>
                <a:cs typeface="Calibri"/>
              </a:rPr>
              <a:t> </a:t>
            </a:r>
            <a:r>
              <a:rPr dirty="0" sz="3000" spc="114">
                <a:latin typeface="Calibri"/>
                <a:cs typeface="Calibri"/>
              </a:rPr>
              <a:t>MIGRANT</a:t>
            </a:r>
            <a:r>
              <a:rPr dirty="0" sz="3000" spc="135">
                <a:latin typeface="Calibri"/>
                <a:cs typeface="Calibri"/>
              </a:rPr>
              <a:t> </a:t>
            </a:r>
            <a:r>
              <a:rPr dirty="0" sz="3000" spc="190">
                <a:latin typeface="Calibri"/>
                <a:cs typeface="Calibri"/>
              </a:rPr>
              <a:t>LABOR,</a:t>
            </a:r>
            <a:r>
              <a:rPr dirty="0" sz="3000" spc="145">
                <a:latin typeface="Calibri"/>
                <a:cs typeface="Calibri"/>
              </a:rPr>
              <a:t> </a:t>
            </a:r>
            <a:r>
              <a:rPr dirty="0" sz="3000" spc="114">
                <a:latin typeface="Calibri"/>
                <a:cs typeface="Calibri"/>
              </a:rPr>
              <a:t>WHICH</a:t>
            </a:r>
            <a:r>
              <a:rPr dirty="0" sz="3000" spc="175">
                <a:latin typeface="Calibri"/>
                <a:cs typeface="Calibri"/>
              </a:rPr>
              <a:t> </a:t>
            </a:r>
            <a:r>
              <a:rPr dirty="0" sz="3000" spc="80">
                <a:latin typeface="Calibri"/>
                <a:cs typeface="Calibri"/>
              </a:rPr>
              <a:t>IS</a:t>
            </a:r>
            <a:r>
              <a:rPr dirty="0" sz="3000" spc="280">
                <a:latin typeface="Calibri"/>
                <a:cs typeface="Calibri"/>
              </a:rPr>
              <a:t> </a:t>
            </a:r>
            <a:r>
              <a:rPr dirty="0" sz="3000" spc="250">
                <a:latin typeface="Calibri"/>
                <a:cs typeface="Calibri"/>
              </a:rPr>
              <a:t>ALSO</a:t>
            </a:r>
            <a:r>
              <a:rPr dirty="0" sz="3000" spc="105">
                <a:latin typeface="Calibri"/>
                <a:cs typeface="Calibri"/>
              </a:rPr>
              <a:t> </a:t>
            </a:r>
            <a:r>
              <a:rPr dirty="0" sz="3000" spc="275">
                <a:latin typeface="Calibri"/>
                <a:cs typeface="Calibri"/>
              </a:rPr>
              <a:t>ONE </a:t>
            </a:r>
            <a:r>
              <a:rPr dirty="0" sz="3000" spc="280">
                <a:latin typeface="Calibri"/>
                <a:cs typeface="Calibri"/>
              </a:rPr>
              <a:t>OF</a:t>
            </a:r>
            <a:r>
              <a:rPr dirty="0" sz="3000" spc="25">
                <a:latin typeface="Calibri"/>
                <a:cs typeface="Calibri"/>
              </a:rPr>
              <a:t> </a:t>
            </a:r>
            <a:r>
              <a:rPr dirty="0" sz="3000" spc="250">
                <a:latin typeface="Calibri"/>
                <a:cs typeface="Calibri"/>
              </a:rPr>
              <a:t>THE</a:t>
            </a:r>
            <a:r>
              <a:rPr dirty="0" sz="3000" spc="35">
                <a:latin typeface="Calibri"/>
                <a:cs typeface="Calibri"/>
              </a:rPr>
              <a:t> </a:t>
            </a:r>
            <a:r>
              <a:rPr dirty="0" sz="3000" spc="70">
                <a:latin typeface="Calibri"/>
                <a:cs typeface="Calibri"/>
              </a:rPr>
              <a:t>FUNDAMENTAL</a:t>
            </a:r>
            <a:r>
              <a:rPr dirty="0" sz="3000">
                <a:latin typeface="Calibri"/>
                <a:cs typeface="Calibri"/>
              </a:rPr>
              <a:t>	</a:t>
            </a:r>
            <a:r>
              <a:rPr dirty="0" sz="3000" spc="285">
                <a:latin typeface="Calibri"/>
                <a:cs typeface="Calibri"/>
              </a:rPr>
              <a:t>CHARACTERISTICS</a:t>
            </a:r>
            <a:r>
              <a:rPr dirty="0" sz="3000" spc="114">
                <a:latin typeface="Calibri"/>
                <a:cs typeface="Calibri"/>
              </a:rPr>
              <a:t> </a:t>
            </a:r>
            <a:r>
              <a:rPr dirty="0" sz="3000" spc="330">
                <a:latin typeface="Calibri"/>
                <a:cs typeface="Calibri"/>
              </a:rPr>
              <a:t>OF</a:t>
            </a:r>
            <a:r>
              <a:rPr dirty="0" sz="3000" spc="-60">
                <a:latin typeface="Calibri"/>
                <a:cs typeface="Calibri"/>
              </a:rPr>
              <a:t> </a:t>
            </a:r>
            <a:r>
              <a:rPr dirty="0" sz="3000" spc="300">
                <a:latin typeface="Calibri"/>
                <a:cs typeface="Calibri"/>
              </a:rPr>
              <a:t>THE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290">
                <a:latin typeface="Calibri"/>
                <a:cs typeface="Calibri"/>
              </a:rPr>
              <a:t>ERA </a:t>
            </a:r>
            <a:r>
              <a:rPr dirty="0" sz="3000" spc="330">
                <a:latin typeface="Calibri"/>
                <a:cs typeface="Calibri"/>
              </a:rPr>
              <a:t>OF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155">
                <a:latin typeface="Calibri"/>
                <a:cs typeface="Calibri"/>
              </a:rPr>
              <a:t>GLOBALIZATION.</a:t>
            </a:r>
            <a:r>
              <a:rPr dirty="0" sz="3000" spc="85">
                <a:latin typeface="Calibri"/>
                <a:cs typeface="Calibri"/>
              </a:rPr>
              <a:t> </a:t>
            </a:r>
            <a:r>
              <a:rPr dirty="0" sz="3000" spc="200">
                <a:latin typeface="Calibri"/>
                <a:cs typeface="Calibri"/>
              </a:rPr>
              <a:t>THIS</a:t>
            </a:r>
            <a:r>
              <a:rPr dirty="0" sz="3000" spc="195">
                <a:latin typeface="Calibri"/>
                <a:cs typeface="Calibri"/>
              </a:rPr>
              <a:t> </a:t>
            </a:r>
            <a:r>
              <a:rPr dirty="0" sz="3000" spc="220">
                <a:latin typeface="Calibri"/>
                <a:cs typeface="Calibri"/>
              </a:rPr>
              <a:t>INCLUDES</a:t>
            </a:r>
            <a:r>
              <a:rPr dirty="0" sz="3000" spc="229">
                <a:latin typeface="Calibri"/>
                <a:cs typeface="Calibri"/>
              </a:rPr>
              <a:t> </a:t>
            </a:r>
            <a:r>
              <a:rPr dirty="0" sz="3000" spc="220">
                <a:latin typeface="Calibri"/>
                <a:cs typeface="Calibri"/>
              </a:rPr>
              <a:t>THE</a:t>
            </a:r>
            <a:r>
              <a:rPr dirty="0" sz="3000" spc="145">
                <a:latin typeface="Calibri"/>
                <a:cs typeface="Calibri"/>
              </a:rPr>
              <a:t> </a:t>
            </a:r>
            <a:r>
              <a:rPr dirty="0" sz="3000" spc="90">
                <a:latin typeface="Calibri"/>
                <a:cs typeface="Calibri"/>
              </a:rPr>
              <a:t>MIGRATION</a:t>
            </a:r>
            <a:r>
              <a:rPr dirty="0" sz="3000" spc="200">
                <a:latin typeface="Calibri"/>
                <a:cs typeface="Calibri"/>
              </a:rPr>
              <a:t> </a:t>
            </a:r>
            <a:r>
              <a:rPr dirty="0" sz="3000" spc="70">
                <a:latin typeface="Calibri"/>
                <a:cs typeface="Calibri"/>
              </a:rPr>
              <a:t>OF</a:t>
            </a:r>
            <a:endParaRPr sz="30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175"/>
              </a:spcBef>
              <a:tabLst>
                <a:tab pos="6009005" algn="l"/>
              </a:tabLst>
            </a:pPr>
            <a:r>
              <a:rPr dirty="0" sz="2900" spc="215">
                <a:latin typeface="Calibri"/>
                <a:cs typeface="Calibri"/>
              </a:rPr>
              <a:t>HIGHLY</a:t>
            </a:r>
            <a:r>
              <a:rPr dirty="0" sz="2900" spc="140">
                <a:latin typeface="Calibri"/>
                <a:cs typeface="Calibri"/>
              </a:rPr>
              <a:t> </a:t>
            </a:r>
            <a:r>
              <a:rPr dirty="0" sz="2900" spc="295">
                <a:latin typeface="Calibri"/>
                <a:cs typeface="Calibri"/>
              </a:rPr>
              <a:t>SKILLED</a:t>
            </a:r>
            <a:r>
              <a:rPr dirty="0" sz="2900" spc="165">
                <a:latin typeface="Calibri"/>
                <a:cs typeface="Calibri"/>
              </a:rPr>
              <a:t> </a:t>
            </a:r>
            <a:r>
              <a:rPr dirty="0" sz="2900" spc="295">
                <a:latin typeface="Calibri"/>
                <a:cs typeface="Calibri"/>
              </a:rPr>
              <a:t>LABOR</a:t>
            </a:r>
            <a:r>
              <a:rPr dirty="0" sz="2900" spc="105">
                <a:latin typeface="Calibri"/>
                <a:cs typeface="Calibri"/>
              </a:rPr>
              <a:t> </a:t>
            </a:r>
            <a:r>
              <a:rPr dirty="0" sz="2900" spc="170">
                <a:latin typeface="Calibri"/>
                <a:cs typeface="Calibri"/>
              </a:rPr>
              <a:t>INTO</a:t>
            </a:r>
            <a:r>
              <a:rPr dirty="0" sz="2900" spc="80">
                <a:latin typeface="Calibri"/>
                <a:cs typeface="Calibri"/>
              </a:rPr>
              <a:t> </a:t>
            </a:r>
            <a:r>
              <a:rPr dirty="0" sz="2900" spc="155">
                <a:latin typeface="Calibri"/>
                <a:cs typeface="Calibri"/>
              </a:rPr>
              <a:t>THE</a:t>
            </a:r>
            <a:r>
              <a:rPr dirty="0" sz="2900">
                <a:latin typeface="Calibri"/>
                <a:cs typeface="Calibri"/>
              </a:rPr>
              <a:t>	</a:t>
            </a:r>
            <a:r>
              <a:rPr dirty="0" sz="2900" spc="165">
                <a:latin typeface="Calibri"/>
                <a:cs typeface="Calibri"/>
              </a:rPr>
              <a:t>HIGH-</a:t>
            </a:r>
            <a:r>
              <a:rPr dirty="0" sz="2900" spc="105">
                <a:latin typeface="Calibri"/>
                <a:cs typeface="Calibri"/>
              </a:rPr>
              <a:t> </a:t>
            </a:r>
            <a:r>
              <a:rPr dirty="0" sz="2900" spc="335">
                <a:latin typeface="Calibri"/>
                <a:cs typeface="Calibri"/>
              </a:rPr>
              <a:t>TECH</a:t>
            </a:r>
            <a:r>
              <a:rPr dirty="0" sz="2900" spc="114">
                <a:latin typeface="Calibri"/>
                <a:cs typeface="Calibri"/>
              </a:rPr>
              <a:t> </a:t>
            </a:r>
            <a:r>
              <a:rPr dirty="0" sz="2900" spc="235">
                <a:latin typeface="Calibri"/>
                <a:cs typeface="Calibri"/>
              </a:rPr>
              <a:t>INDUSTRY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dirty="0" sz="2950" spc="310">
                <a:latin typeface="Calibri"/>
                <a:cs typeface="Calibri"/>
              </a:rPr>
              <a:t>BASED</a:t>
            </a:r>
            <a:r>
              <a:rPr dirty="0" sz="2950" spc="140">
                <a:latin typeface="Calibri"/>
                <a:cs typeface="Calibri"/>
              </a:rPr>
              <a:t> </a:t>
            </a:r>
            <a:r>
              <a:rPr dirty="0" sz="2950" spc="85">
                <a:latin typeface="Calibri"/>
                <a:cs typeface="Calibri"/>
              </a:rPr>
              <a:t>IN</a:t>
            </a:r>
            <a:r>
              <a:rPr dirty="0" sz="2950" spc="75">
                <a:latin typeface="Calibri"/>
                <a:cs typeface="Calibri"/>
              </a:rPr>
              <a:t> </a:t>
            </a:r>
            <a:r>
              <a:rPr dirty="0" sz="2950" spc="235">
                <a:latin typeface="Calibri"/>
                <a:cs typeface="Calibri"/>
              </a:rPr>
              <a:t>SILICON</a:t>
            </a:r>
            <a:r>
              <a:rPr dirty="0" sz="2950" spc="90">
                <a:latin typeface="Calibri"/>
                <a:cs typeface="Calibri"/>
              </a:rPr>
              <a:t> </a:t>
            </a:r>
            <a:r>
              <a:rPr dirty="0" sz="2950" spc="145">
                <a:latin typeface="Calibri"/>
                <a:cs typeface="Calibri"/>
              </a:rPr>
              <a:t>VALLEY.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05"/>
              </a:spcBef>
            </a:pPr>
            <a:endParaRPr sz="2950">
              <a:latin typeface="Calibri"/>
              <a:cs typeface="Calibri"/>
            </a:endParaRPr>
          </a:p>
          <a:p>
            <a:pPr marL="12700" marR="165735" indent="5715">
              <a:lnSpc>
                <a:spcPct val="103000"/>
              </a:lnSpc>
              <a:tabLst>
                <a:tab pos="3974465" algn="l"/>
              </a:tabLst>
            </a:pPr>
            <a:r>
              <a:rPr dirty="0" sz="3000" spc="60">
                <a:latin typeface="Calibri"/>
                <a:cs typeface="Calibri"/>
              </a:rPr>
              <a:t>INDIA,</a:t>
            </a:r>
            <a:r>
              <a:rPr dirty="0" sz="3000" spc="185">
                <a:latin typeface="Calibri"/>
                <a:cs typeface="Calibri"/>
              </a:rPr>
              <a:t> </a:t>
            </a:r>
            <a:r>
              <a:rPr dirty="0" sz="3000" spc="135">
                <a:latin typeface="Calibri"/>
                <a:cs typeface="Calibri"/>
              </a:rPr>
              <a:t>CHINA</a:t>
            </a:r>
            <a:r>
              <a:rPr dirty="0" sz="3000" spc="-215">
                <a:latin typeface="Calibri"/>
                <a:cs typeface="Calibri"/>
              </a:rPr>
              <a:t> </a:t>
            </a:r>
            <a:r>
              <a:rPr dirty="0" sz="3000" spc="105">
                <a:latin typeface="Calibri"/>
                <a:cs typeface="Calibri"/>
              </a:rPr>
              <a:t>AND </a:t>
            </a:r>
            <a:r>
              <a:rPr dirty="0" sz="3000" spc="65">
                <a:latin typeface="Calibri"/>
                <a:cs typeface="Calibri"/>
              </a:rPr>
              <a:t>THE</a:t>
            </a:r>
            <a:r>
              <a:rPr dirty="0" sz="3000">
                <a:latin typeface="Calibri"/>
                <a:cs typeface="Calibri"/>
              </a:rPr>
              <a:t>	</a:t>
            </a:r>
            <a:r>
              <a:rPr dirty="0" sz="3000" spc="195">
                <a:latin typeface="Calibri"/>
                <a:cs typeface="Calibri"/>
              </a:rPr>
              <a:t>PHILIPPINES</a:t>
            </a:r>
            <a:r>
              <a:rPr dirty="0" sz="3000" spc="315">
                <a:latin typeface="Calibri"/>
                <a:cs typeface="Calibri"/>
              </a:rPr>
              <a:t> </a:t>
            </a:r>
            <a:r>
              <a:rPr dirty="0" sz="3000" spc="285">
                <a:latin typeface="Calibri"/>
                <a:cs typeface="Calibri"/>
              </a:rPr>
              <a:t>WERE</a:t>
            </a:r>
            <a:r>
              <a:rPr dirty="0" sz="3000" spc="180">
                <a:latin typeface="Calibri"/>
                <a:cs typeface="Calibri"/>
              </a:rPr>
              <a:t> </a:t>
            </a:r>
            <a:r>
              <a:rPr dirty="0" sz="3000" spc="295">
                <a:latin typeface="Calibri"/>
                <a:cs typeface="Calibri"/>
              </a:rPr>
              <a:t>THREE</a:t>
            </a:r>
            <a:r>
              <a:rPr dirty="0" sz="3000" spc="165">
                <a:latin typeface="Calibri"/>
                <a:cs typeface="Calibri"/>
              </a:rPr>
              <a:t> </a:t>
            </a:r>
            <a:r>
              <a:rPr dirty="0" sz="3000" spc="315">
                <a:latin typeface="Calibri"/>
                <a:cs typeface="Calibri"/>
              </a:rPr>
              <a:t>OF</a:t>
            </a:r>
            <a:r>
              <a:rPr dirty="0" sz="3000" spc="-40">
                <a:latin typeface="Calibri"/>
                <a:cs typeface="Calibri"/>
              </a:rPr>
              <a:t> </a:t>
            </a:r>
            <a:r>
              <a:rPr dirty="0" sz="3000" spc="254">
                <a:latin typeface="Calibri"/>
                <a:cs typeface="Calibri"/>
              </a:rPr>
              <a:t>THE </a:t>
            </a:r>
            <a:r>
              <a:rPr dirty="0" sz="3000" spc="295">
                <a:latin typeface="Calibri"/>
                <a:cs typeface="Calibri"/>
              </a:rPr>
              <a:t>TOP</a:t>
            </a:r>
            <a:r>
              <a:rPr dirty="0" sz="3000" spc="-295">
                <a:latin typeface="Calibri"/>
                <a:cs typeface="Calibri"/>
              </a:rPr>
              <a:t> </a:t>
            </a:r>
            <a:r>
              <a:rPr dirty="0" sz="3000" spc="270">
                <a:latin typeface="Calibri"/>
                <a:cs typeface="Calibri"/>
              </a:rPr>
              <a:t>FOUR</a:t>
            </a:r>
            <a:r>
              <a:rPr dirty="0" sz="3000" spc="80">
                <a:latin typeface="Calibri"/>
                <a:cs typeface="Calibri"/>
              </a:rPr>
              <a:t> </a:t>
            </a:r>
            <a:r>
              <a:rPr dirty="0" sz="3000" spc="229">
                <a:latin typeface="Calibri"/>
                <a:cs typeface="Calibri"/>
              </a:rPr>
              <a:t>RECIPIENT</a:t>
            </a:r>
            <a:r>
              <a:rPr dirty="0" sz="3000" spc="280">
                <a:latin typeface="Calibri"/>
                <a:cs typeface="Calibri"/>
              </a:rPr>
              <a:t> </a:t>
            </a:r>
            <a:r>
              <a:rPr dirty="0" sz="3000" spc="229">
                <a:latin typeface="Calibri"/>
                <a:cs typeface="Calibri"/>
              </a:rPr>
              <a:t>STATES</a:t>
            </a:r>
            <a:r>
              <a:rPr dirty="0" sz="3000" spc="185">
                <a:latin typeface="Calibri"/>
                <a:cs typeface="Calibri"/>
              </a:rPr>
              <a:t> </a:t>
            </a:r>
            <a:r>
              <a:rPr dirty="0" sz="3000" spc="265">
                <a:latin typeface="Calibri"/>
                <a:cs typeface="Calibri"/>
              </a:rPr>
              <a:t>OF</a:t>
            </a:r>
            <a:r>
              <a:rPr dirty="0" sz="3000" spc="80">
                <a:latin typeface="Calibri"/>
                <a:cs typeface="Calibri"/>
              </a:rPr>
              <a:t> </a:t>
            </a:r>
            <a:r>
              <a:rPr dirty="0" sz="3000" spc="100">
                <a:latin typeface="Calibri"/>
                <a:cs typeface="Calibri"/>
              </a:rPr>
              <a:t>MIGRANT </a:t>
            </a:r>
            <a:r>
              <a:rPr dirty="0" sz="3000" spc="165">
                <a:latin typeface="Calibri"/>
                <a:cs typeface="Calibri"/>
              </a:rPr>
              <a:t>REMITTANCES.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928359" y="403097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792" y="0"/>
                  </a:lnTo>
                </a:path>
              </a:pathLst>
            </a:custGeom>
            <a:ln w="9144">
              <a:solidFill>
                <a:srgbClr val="3838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166359" y="4030979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792" y="0"/>
                  </a:lnTo>
                </a:path>
              </a:pathLst>
            </a:custGeom>
            <a:ln w="9144">
              <a:solidFill>
                <a:srgbClr val="3838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996439" y="4030979"/>
              <a:ext cx="265430" cy="0"/>
            </a:xfrm>
            <a:custGeom>
              <a:avLst/>
              <a:gdLst/>
              <a:ahLst/>
              <a:cxnLst/>
              <a:rect l="l" t="t" r="r" b="b"/>
              <a:pathLst>
                <a:path w="265430" h="0">
                  <a:moveTo>
                    <a:pt x="0" y="0"/>
                  </a:moveTo>
                  <a:lnTo>
                    <a:pt x="265176" y="0"/>
                  </a:lnTo>
                </a:path>
              </a:pathLst>
            </a:custGeom>
            <a:ln w="9144">
              <a:solidFill>
                <a:srgbClr val="38383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192256" y="2717292"/>
              <a:ext cx="262255" cy="0"/>
            </a:xfrm>
            <a:custGeom>
              <a:avLst/>
              <a:gdLst/>
              <a:ahLst/>
              <a:cxnLst/>
              <a:rect l="l" t="t" r="r" b="b"/>
              <a:pathLst>
                <a:path w="262254" h="0">
                  <a:moveTo>
                    <a:pt x="0" y="0"/>
                  </a:moveTo>
                  <a:lnTo>
                    <a:pt x="262128" y="0"/>
                  </a:lnTo>
                </a:path>
              </a:pathLst>
            </a:custGeom>
            <a:ln w="9144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308335" y="2717292"/>
              <a:ext cx="262255" cy="0"/>
            </a:xfrm>
            <a:custGeom>
              <a:avLst/>
              <a:gdLst/>
              <a:ahLst/>
              <a:cxnLst/>
              <a:rect l="l" t="t" r="r" b="b"/>
              <a:pathLst>
                <a:path w="262254" h="0">
                  <a:moveTo>
                    <a:pt x="0" y="0"/>
                  </a:moveTo>
                  <a:lnTo>
                    <a:pt x="262128" y="0"/>
                  </a:lnTo>
                </a:path>
              </a:pathLst>
            </a:custGeom>
            <a:ln w="9144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69719" y="2717292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 h="0">
                  <a:moveTo>
                    <a:pt x="0" y="0"/>
                  </a:moveTo>
                  <a:lnTo>
                    <a:pt x="234696" y="0"/>
                  </a:lnTo>
                </a:path>
              </a:pathLst>
            </a:custGeom>
            <a:ln w="9144">
              <a:solidFill>
                <a:srgbClr val="57575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081527" y="1394460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 h="0">
                  <a:moveTo>
                    <a:pt x="0" y="0"/>
                  </a:moveTo>
                  <a:lnTo>
                    <a:pt x="240792" y="0"/>
                  </a:lnTo>
                </a:path>
              </a:pathLst>
            </a:custGeom>
            <a:ln w="9144">
              <a:solidFill>
                <a:srgbClr val="5B5B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21407" y="1394460"/>
              <a:ext cx="256540" cy="0"/>
            </a:xfrm>
            <a:custGeom>
              <a:avLst/>
              <a:gdLst/>
              <a:ahLst/>
              <a:cxnLst/>
              <a:rect l="l" t="t" r="r" b="b"/>
              <a:pathLst>
                <a:path w="256539" h="0">
                  <a:moveTo>
                    <a:pt x="0" y="0"/>
                  </a:moveTo>
                  <a:lnTo>
                    <a:pt x="256032" y="0"/>
                  </a:lnTo>
                </a:path>
              </a:pathLst>
            </a:custGeom>
            <a:ln w="9144">
              <a:solidFill>
                <a:srgbClr val="5B5B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31864" y="1394460"/>
              <a:ext cx="234950" cy="0"/>
            </a:xfrm>
            <a:custGeom>
              <a:avLst/>
              <a:gdLst/>
              <a:ahLst/>
              <a:cxnLst/>
              <a:rect l="l" t="t" r="r" b="b"/>
              <a:pathLst>
                <a:path w="234950" h="0">
                  <a:moveTo>
                    <a:pt x="0" y="0"/>
                  </a:moveTo>
                  <a:lnTo>
                    <a:pt x="234696" y="0"/>
                  </a:lnTo>
                </a:path>
              </a:pathLst>
            </a:custGeom>
            <a:ln w="9144">
              <a:solidFill>
                <a:srgbClr val="5B5B5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065264" y="1394460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 h="0">
                  <a:moveTo>
                    <a:pt x="0" y="0"/>
                  </a:moveTo>
                  <a:lnTo>
                    <a:pt x="259079" y="0"/>
                  </a:lnTo>
                </a:path>
              </a:pathLst>
            </a:custGeom>
            <a:ln w="9144">
              <a:solidFill>
                <a:srgbClr val="5B5B5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03113" y="1161123"/>
            <a:ext cx="10752455" cy="2008505"/>
          </a:xfrm>
          <a:prstGeom prst="rect"/>
        </p:spPr>
        <p:txBody>
          <a:bodyPr wrap="square" lIns="0" tIns="20320" rIns="0" bIns="0" rtlCol="0" vert="horz">
            <a:spAutoFit/>
          </a:bodyPr>
          <a:lstStyle/>
          <a:p>
            <a:pPr marL="12700" marR="5080" indent="6350">
              <a:lnSpc>
                <a:spcPct val="113199"/>
              </a:lnSpc>
              <a:spcBef>
                <a:spcPts val="160"/>
              </a:spcBef>
            </a:pPr>
            <a:r>
              <a:rPr dirty="0" sz="3800" spc="-165"/>
              <a:t>IN</a:t>
            </a:r>
            <a:r>
              <a:rPr dirty="0" sz="3800" spc="-204"/>
              <a:t> </a:t>
            </a:r>
            <a:r>
              <a:rPr dirty="0" sz="3800" spc="-60"/>
              <a:t>CULTURE</a:t>
            </a:r>
            <a:r>
              <a:rPr dirty="0" sz="3800" spc="-240"/>
              <a:t> </a:t>
            </a:r>
            <a:r>
              <a:rPr dirty="0" sz="3800" spc="-280"/>
              <a:t>AND</a:t>
            </a:r>
            <a:r>
              <a:rPr dirty="0" sz="3800" spc="-90"/>
              <a:t> </a:t>
            </a:r>
            <a:r>
              <a:rPr dirty="0" sz="3800" spc="-150"/>
              <a:t>GLOBALIZATION</a:t>
            </a:r>
            <a:r>
              <a:rPr dirty="0" sz="3800" spc="-45"/>
              <a:t> </a:t>
            </a:r>
            <a:r>
              <a:rPr dirty="0" sz="3800" spc="-165"/>
              <a:t>IN</a:t>
            </a:r>
            <a:r>
              <a:rPr dirty="0" sz="3800" spc="-265"/>
              <a:t> </a:t>
            </a:r>
            <a:r>
              <a:rPr dirty="0" sz="3800" spc="-25"/>
              <a:t>THE </a:t>
            </a:r>
            <a:r>
              <a:rPr dirty="0" sz="3850"/>
              <a:t>RE</a:t>
            </a:r>
            <a:r>
              <a:rPr dirty="0" sz="3850"/>
              <a:t>G</a:t>
            </a:r>
            <a:r>
              <a:rPr dirty="0" sz="3850"/>
              <a:t>ION,ASIA</a:t>
            </a:r>
            <a:r>
              <a:rPr dirty="0" sz="3850" spc="-455"/>
              <a:t> </a:t>
            </a:r>
            <a:r>
              <a:rPr dirty="0" sz="3850" spc="-85"/>
              <a:t>HAS</a:t>
            </a:r>
            <a:r>
              <a:rPr dirty="0" sz="3850" spc="-225"/>
              <a:t> </a:t>
            </a:r>
            <a:r>
              <a:rPr dirty="0" sz="3850" spc="130"/>
              <a:t>BEEN</a:t>
            </a:r>
            <a:r>
              <a:rPr dirty="0" sz="3850" spc="-210"/>
              <a:t> </a:t>
            </a:r>
            <a:r>
              <a:rPr dirty="0" sz="3850" spc="-60"/>
              <a:t>THE</a:t>
            </a:r>
            <a:r>
              <a:rPr dirty="0" sz="3850" spc="-45"/>
              <a:t> </a:t>
            </a:r>
            <a:r>
              <a:rPr dirty="0" sz="3850"/>
              <a:t>SOURCE</a:t>
            </a:r>
            <a:r>
              <a:rPr dirty="0" sz="3850" spc="114"/>
              <a:t> </a:t>
            </a:r>
            <a:r>
              <a:rPr dirty="0" sz="3850" spc="-60"/>
              <a:t>OF</a:t>
            </a:r>
            <a:r>
              <a:rPr dirty="0" sz="3850" spc="-345"/>
              <a:t> </a:t>
            </a:r>
            <a:r>
              <a:rPr dirty="0" sz="3850" spc="-320"/>
              <a:t>A </a:t>
            </a:r>
            <a:r>
              <a:rPr dirty="0" sz="3800"/>
              <a:t>WIDE</a:t>
            </a:r>
            <a:r>
              <a:rPr dirty="0" sz="3800" spc="-100"/>
              <a:t> </a:t>
            </a:r>
            <a:r>
              <a:rPr dirty="0" sz="3800" spc="155"/>
              <a:t>VARIEW</a:t>
            </a:r>
            <a:r>
              <a:rPr dirty="0" sz="3800" spc="-165"/>
              <a:t> </a:t>
            </a:r>
            <a:r>
              <a:rPr dirty="0" sz="3800"/>
              <a:t>OF</a:t>
            </a:r>
            <a:r>
              <a:rPr dirty="0" sz="3800" spc="-185"/>
              <a:t> </a:t>
            </a:r>
            <a:r>
              <a:rPr dirty="0" sz="3800" spc="-145"/>
              <a:t>CULTURAL</a:t>
            </a:r>
            <a:r>
              <a:rPr dirty="0" sz="3800" spc="-135"/>
              <a:t> </a:t>
            </a:r>
            <a:r>
              <a:rPr dirty="0" sz="3800" spc="-70"/>
              <a:t>PHENOMENATHAT</a:t>
            </a:r>
            <a:endParaRPr sz="3800"/>
          </a:p>
        </p:txBody>
      </p:sp>
      <p:sp>
        <p:nvSpPr>
          <p:cNvPr id="15" name="object 15" descr=""/>
          <p:cNvSpPr txBox="1"/>
          <p:nvPr/>
        </p:nvSpPr>
        <p:spPr>
          <a:xfrm>
            <a:off x="609802" y="3157365"/>
            <a:ext cx="9885680" cy="133032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3800" spc="-150">
                <a:latin typeface="Lucida Sans Unicode"/>
                <a:cs typeface="Lucida Sans Unicode"/>
              </a:rPr>
              <a:t>HAVE </a:t>
            </a:r>
            <a:r>
              <a:rPr dirty="0" sz="3800" spc="65">
                <a:latin typeface="Lucida Sans Unicode"/>
                <a:cs typeface="Lucida Sans Unicode"/>
              </a:rPr>
              <a:t>SPREAD</a:t>
            </a:r>
            <a:r>
              <a:rPr dirty="0" sz="3800" spc="-250">
                <a:latin typeface="Lucida Sans Unicode"/>
                <a:cs typeface="Lucida Sans Unicode"/>
              </a:rPr>
              <a:t> </a:t>
            </a:r>
            <a:r>
              <a:rPr dirty="0" sz="3800" spc="-130">
                <a:latin typeface="Lucida Sans Unicode"/>
                <a:cs typeface="Lucida Sans Unicode"/>
              </a:rPr>
              <a:t>OUTWARD</a:t>
            </a:r>
            <a:r>
              <a:rPr dirty="0" sz="3800" spc="-30">
                <a:latin typeface="Lucida Sans Unicode"/>
                <a:cs typeface="Lucida Sans Unicode"/>
              </a:rPr>
              <a:t> </a:t>
            </a:r>
            <a:r>
              <a:rPr dirty="0" sz="3800" spc="-250">
                <a:latin typeface="Lucida Sans Unicode"/>
                <a:cs typeface="Lucida Sans Unicode"/>
              </a:rPr>
              <a:t>TO</a:t>
            </a:r>
            <a:r>
              <a:rPr dirty="0" sz="3800" spc="-245">
                <a:latin typeface="Lucida Sans Unicode"/>
                <a:cs typeface="Lucida Sans Unicode"/>
              </a:rPr>
              <a:t> </a:t>
            </a:r>
            <a:r>
              <a:rPr dirty="0" sz="3800">
                <a:latin typeface="Lucida Sans Unicode"/>
                <a:cs typeface="Lucida Sans Unicode"/>
              </a:rPr>
              <a:t>THE</a:t>
            </a:r>
            <a:r>
              <a:rPr dirty="0" sz="3800" spc="-65">
                <a:latin typeface="Lucida Sans Unicode"/>
                <a:cs typeface="Lucida Sans Unicode"/>
              </a:rPr>
              <a:t> </a:t>
            </a:r>
            <a:r>
              <a:rPr dirty="0" sz="3800" spc="55">
                <a:latin typeface="Lucida Sans Unicode"/>
                <a:cs typeface="Lucida Sans Unicode"/>
              </a:rPr>
              <a:t>WESTERN</a:t>
            </a:r>
            <a:endParaRPr sz="3800">
              <a:latin typeface="Lucida Sans Unicode"/>
              <a:cs typeface="Lucida Sans Unicode"/>
            </a:endParaRPr>
          </a:p>
          <a:p>
            <a:pPr marL="13970">
              <a:lnSpc>
                <a:spcPct val="100000"/>
              </a:lnSpc>
              <a:spcBef>
                <a:spcPts val="550"/>
              </a:spcBef>
            </a:pPr>
            <a:r>
              <a:rPr dirty="0" sz="3850" spc="-55">
                <a:latin typeface="Lucida Sans Unicode"/>
                <a:cs typeface="Lucida Sans Unicode"/>
              </a:rPr>
              <a:t>COUNTRIES</a:t>
            </a:r>
            <a:r>
              <a:rPr dirty="0" sz="3850" spc="-250">
                <a:latin typeface="Lucida Sans Unicode"/>
                <a:cs typeface="Lucida Sans Unicode"/>
              </a:rPr>
              <a:t> </a:t>
            </a:r>
            <a:r>
              <a:rPr dirty="0" sz="3850" spc="-340">
                <a:latin typeface="Lucida Sans Unicode"/>
                <a:cs typeface="Lucida Sans Unicode"/>
              </a:rPr>
              <a:t>AND</a:t>
            </a:r>
            <a:r>
              <a:rPr dirty="0" sz="3850" spc="-90">
                <a:latin typeface="Lucida Sans Unicode"/>
                <a:cs typeface="Lucida Sans Unicode"/>
              </a:rPr>
              <a:t> </a:t>
            </a:r>
            <a:r>
              <a:rPr dirty="0" sz="3850" spc="-100">
                <a:latin typeface="Lucida Sans Unicode"/>
                <a:cs typeface="Lucida Sans Unicode"/>
              </a:rPr>
              <a:t>THE</a:t>
            </a:r>
            <a:r>
              <a:rPr dirty="0" sz="3850" spc="-204">
                <a:latin typeface="Lucida Sans Unicode"/>
                <a:cs typeface="Lucida Sans Unicode"/>
              </a:rPr>
              <a:t> </a:t>
            </a:r>
            <a:r>
              <a:rPr dirty="0" sz="3850" spc="105">
                <a:latin typeface="Lucida Sans Unicode"/>
                <a:cs typeface="Lucida Sans Unicode"/>
              </a:rPr>
              <a:t>REST</a:t>
            </a:r>
            <a:r>
              <a:rPr dirty="0" sz="3850" spc="-300">
                <a:latin typeface="Lucida Sans Unicode"/>
                <a:cs typeface="Lucida Sans Unicode"/>
              </a:rPr>
              <a:t> </a:t>
            </a:r>
            <a:r>
              <a:rPr dirty="0" sz="3850">
                <a:latin typeface="Lucida Sans Unicode"/>
                <a:cs typeface="Lucida Sans Unicode"/>
              </a:rPr>
              <a:t>OF</a:t>
            </a:r>
            <a:r>
              <a:rPr dirty="0" sz="3850" spc="-305">
                <a:latin typeface="Lucida Sans Unicode"/>
                <a:cs typeface="Lucida Sans Unicode"/>
              </a:rPr>
              <a:t> </a:t>
            </a:r>
            <a:r>
              <a:rPr dirty="0" sz="3850" spc="-20">
                <a:latin typeface="Lucida Sans Unicode"/>
                <a:cs typeface="Lucida Sans Unicode"/>
              </a:rPr>
              <a:t>THE</a:t>
            </a:r>
            <a:r>
              <a:rPr dirty="0" sz="3850" spc="-135">
                <a:latin typeface="Lucida Sans Unicode"/>
                <a:cs typeface="Lucida Sans Unicode"/>
              </a:rPr>
              <a:t> </a:t>
            </a:r>
            <a:r>
              <a:rPr dirty="0" sz="3850" spc="-45">
                <a:latin typeface="Lucida Sans Unicode"/>
                <a:cs typeface="Lucida Sans Unicode"/>
              </a:rPr>
              <a:t>WORLD.</a:t>
            </a:r>
            <a:endParaRPr sz="3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6600" spc="73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GROUP</a:t>
            </a:r>
            <a:r>
              <a:rPr dirty="0" u="sng" sz="6600" spc="-76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6600" spc="610" b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ACTIVITY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06400" y="1819846"/>
            <a:ext cx="10787380" cy="4046854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527050" marR="652780" indent="-527050">
              <a:lnSpc>
                <a:spcPct val="100600"/>
              </a:lnSpc>
              <a:spcBef>
                <a:spcPts val="70"/>
              </a:spcBef>
              <a:buClr>
                <a:srgbClr val="B71E42"/>
              </a:buClr>
              <a:buSzPct val="86274"/>
              <a:buAutoNum type="arabicPeriod"/>
              <a:tabLst>
                <a:tab pos="527050" algn="l"/>
                <a:tab pos="544830" algn="l"/>
              </a:tabLst>
            </a:pPr>
            <a:r>
              <a:rPr dirty="0" sz="5100" spc="800" b="1">
                <a:latin typeface="Trebuchet MS"/>
                <a:cs typeface="Trebuchet MS"/>
              </a:rPr>
              <a:t>	</a:t>
            </a:r>
            <a:r>
              <a:rPr dirty="0" sz="5100" spc="800" b="1">
                <a:latin typeface="Trebuchet MS"/>
                <a:cs typeface="Trebuchet MS"/>
              </a:rPr>
              <a:t>W</a:t>
            </a:r>
            <a:r>
              <a:rPr dirty="0" sz="5100" spc="850" b="1">
                <a:latin typeface="Trebuchet MS"/>
                <a:cs typeface="Trebuchet MS"/>
              </a:rPr>
              <a:t>H</a:t>
            </a:r>
            <a:r>
              <a:rPr dirty="0" sz="5100" spc="330" b="1">
                <a:latin typeface="Trebuchet MS"/>
                <a:cs typeface="Trebuchet MS"/>
              </a:rPr>
              <a:t>A</a:t>
            </a:r>
            <a:r>
              <a:rPr dirty="0" sz="5100" spc="830" b="1">
                <a:latin typeface="Trebuchet MS"/>
                <a:cs typeface="Trebuchet MS"/>
              </a:rPr>
              <a:t>T</a:t>
            </a:r>
            <a:r>
              <a:rPr dirty="0" sz="5100" spc="-620" b="1">
                <a:latin typeface="Trebuchet MS"/>
                <a:cs typeface="Trebuchet MS"/>
              </a:rPr>
              <a:t> </a:t>
            </a:r>
            <a:r>
              <a:rPr dirty="0" sz="5100" spc="459" b="1">
                <a:latin typeface="Trebuchet MS"/>
                <a:cs typeface="Trebuchet MS"/>
              </a:rPr>
              <a:t>ARE</a:t>
            </a:r>
            <a:r>
              <a:rPr dirty="0" sz="5100" spc="-894" b="1">
                <a:latin typeface="Trebuchet MS"/>
                <a:cs typeface="Trebuchet MS"/>
              </a:rPr>
              <a:t> </a:t>
            </a:r>
            <a:r>
              <a:rPr dirty="0" sz="5100" spc="505" b="1">
                <a:latin typeface="Trebuchet MS"/>
                <a:cs typeface="Trebuchet MS"/>
              </a:rPr>
              <a:t>THE</a:t>
            </a:r>
            <a:r>
              <a:rPr dirty="0" sz="5100" spc="-114" b="1">
                <a:latin typeface="Trebuchet MS"/>
                <a:cs typeface="Trebuchet MS"/>
              </a:rPr>
              <a:t> </a:t>
            </a:r>
            <a:r>
              <a:rPr dirty="0" sz="5100" spc="545" b="1">
                <a:latin typeface="Trebuchet MS"/>
                <a:cs typeface="Trebuchet MS"/>
              </a:rPr>
              <a:t>REGIONS</a:t>
            </a:r>
            <a:r>
              <a:rPr dirty="0" sz="5100" spc="-105" b="1">
                <a:latin typeface="Trebuchet MS"/>
                <a:cs typeface="Trebuchet MS"/>
              </a:rPr>
              <a:t> </a:t>
            </a:r>
            <a:r>
              <a:rPr dirty="0" sz="5100" spc="465" b="1">
                <a:latin typeface="Trebuchet MS"/>
                <a:cs typeface="Trebuchet MS"/>
              </a:rPr>
              <a:t>OF </a:t>
            </a:r>
            <a:r>
              <a:rPr dirty="0" sz="5100" spc="375" b="1">
                <a:latin typeface="Trebuchet MS"/>
                <a:cs typeface="Trebuchet MS"/>
              </a:rPr>
              <a:t>ASIA?</a:t>
            </a:r>
            <a:endParaRPr sz="5100">
              <a:latin typeface="Trebuchet MS"/>
              <a:cs typeface="Trebuchet MS"/>
            </a:endParaRPr>
          </a:p>
          <a:p>
            <a:pPr marL="527050" marR="5080" indent="-527050">
              <a:lnSpc>
                <a:spcPct val="100000"/>
              </a:lnSpc>
              <a:spcBef>
                <a:spcPts val="1015"/>
              </a:spcBef>
              <a:buClr>
                <a:srgbClr val="B71E42"/>
              </a:buClr>
              <a:buSzPct val="86274"/>
              <a:buAutoNum type="arabicPeriod"/>
              <a:tabLst>
                <a:tab pos="527050" algn="l"/>
                <a:tab pos="544830" algn="l"/>
              </a:tabLst>
            </a:pPr>
            <a:r>
              <a:rPr dirty="0" sz="5100" spc="800" b="1">
                <a:latin typeface="Trebuchet MS"/>
                <a:cs typeface="Trebuchet MS"/>
              </a:rPr>
              <a:t>	</a:t>
            </a:r>
            <a:r>
              <a:rPr dirty="0" sz="5100" spc="800" b="1">
                <a:latin typeface="Trebuchet MS"/>
                <a:cs typeface="Trebuchet MS"/>
              </a:rPr>
              <a:t>W</a:t>
            </a:r>
            <a:r>
              <a:rPr dirty="0" sz="5100" spc="850" b="1">
                <a:latin typeface="Trebuchet MS"/>
                <a:cs typeface="Trebuchet MS"/>
              </a:rPr>
              <a:t>H</a:t>
            </a:r>
            <a:r>
              <a:rPr dirty="0" sz="5100" spc="330" b="1">
                <a:latin typeface="Trebuchet MS"/>
                <a:cs typeface="Trebuchet MS"/>
              </a:rPr>
              <a:t>A</a:t>
            </a:r>
            <a:r>
              <a:rPr dirty="0" sz="5100" spc="830" b="1">
                <a:latin typeface="Trebuchet MS"/>
                <a:cs typeface="Trebuchet MS"/>
              </a:rPr>
              <a:t>T</a:t>
            </a:r>
            <a:r>
              <a:rPr dirty="0" sz="5100" spc="-620" b="1">
                <a:latin typeface="Trebuchet MS"/>
                <a:cs typeface="Trebuchet MS"/>
              </a:rPr>
              <a:t> </a:t>
            </a:r>
            <a:r>
              <a:rPr dirty="0" sz="5100" spc="459" b="1">
                <a:latin typeface="Trebuchet MS"/>
                <a:cs typeface="Trebuchet MS"/>
              </a:rPr>
              <a:t>ARE</a:t>
            </a:r>
            <a:r>
              <a:rPr dirty="0" sz="5100" spc="-894" b="1">
                <a:latin typeface="Trebuchet MS"/>
                <a:cs typeface="Trebuchet MS"/>
              </a:rPr>
              <a:t> </a:t>
            </a:r>
            <a:r>
              <a:rPr dirty="0" sz="5100" spc="505" b="1">
                <a:latin typeface="Trebuchet MS"/>
                <a:cs typeface="Trebuchet MS"/>
              </a:rPr>
              <a:t>THE</a:t>
            </a:r>
            <a:r>
              <a:rPr dirty="0" sz="5100" spc="-114" b="1">
                <a:latin typeface="Trebuchet MS"/>
                <a:cs typeface="Trebuchet MS"/>
              </a:rPr>
              <a:t> </a:t>
            </a:r>
            <a:r>
              <a:rPr dirty="0" sz="5100" spc="525" b="1">
                <a:latin typeface="Trebuchet MS"/>
                <a:cs typeface="Trebuchet MS"/>
              </a:rPr>
              <a:t>SIGNIFICANT </a:t>
            </a:r>
            <a:r>
              <a:rPr dirty="0" sz="5100" spc="495" b="1">
                <a:latin typeface="Trebuchet MS"/>
                <a:cs typeface="Trebuchet MS"/>
              </a:rPr>
              <a:t>EVENTS</a:t>
            </a:r>
            <a:r>
              <a:rPr dirty="0" sz="5100" spc="-105" b="1">
                <a:latin typeface="Trebuchet MS"/>
                <a:cs typeface="Trebuchet MS"/>
              </a:rPr>
              <a:t> </a:t>
            </a:r>
            <a:r>
              <a:rPr dirty="0" sz="5100" spc="565" b="1">
                <a:latin typeface="Trebuchet MS"/>
                <a:cs typeface="Trebuchet MS"/>
              </a:rPr>
              <a:t>HAPPENED</a:t>
            </a:r>
            <a:r>
              <a:rPr dirty="0" sz="5100" spc="-155" b="1">
                <a:latin typeface="Trebuchet MS"/>
                <a:cs typeface="Trebuchet MS"/>
              </a:rPr>
              <a:t> </a:t>
            </a:r>
            <a:r>
              <a:rPr dirty="0" sz="5100" spc="885" b="1">
                <a:latin typeface="Trebuchet MS"/>
                <a:cs typeface="Trebuchet MS"/>
              </a:rPr>
              <a:t>ON</a:t>
            </a:r>
            <a:r>
              <a:rPr dirty="0" sz="5100" spc="-130" b="1">
                <a:latin typeface="Trebuchet MS"/>
                <a:cs typeface="Trebuchet MS"/>
              </a:rPr>
              <a:t> </a:t>
            </a:r>
            <a:r>
              <a:rPr dirty="0" sz="5100" spc="260" b="1">
                <a:latin typeface="Trebuchet MS"/>
                <a:cs typeface="Trebuchet MS"/>
              </a:rPr>
              <a:t>EVERY </a:t>
            </a:r>
            <a:r>
              <a:rPr dirty="0" sz="5100" spc="545" b="1">
                <a:latin typeface="Trebuchet MS"/>
                <a:cs typeface="Trebuchet MS"/>
              </a:rPr>
              <a:t>REGIONS</a:t>
            </a:r>
            <a:r>
              <a:rPr dirty="0" sz="5100" spc="-105" b="1">
                <a:latin typeface="Trebuchet MS"/>
                <a:cs typeface="Trebuchet MS"/>
              </a:rPr>
              <a:t> </a:t>
            </a:r>
            <a:r>
              <a:rPr dirty="0" sz="5100" spc="450" b="1">
                <a:latin typeface="Trebuchet MS"/>
                <a:cs typeface="Trebuchet MS"/>
              </a:rPr>
              <a:t>OF</a:t>
            </a:r>
            <a:r>
              <a:rPr dirty="0" sz="5100" spc="-635" b="1">
                <a:latin typeface="Trebuchet MS"/>
                <a:cs typeface="Trebuchet MS"/>
              </a:rPr>
              <a:t> </a:t>
            </a:r>
            <a:r>
              <a:rPr dirty="0" sz="5100" spc="370" b="1">
                <a:latin typeface="Trebuchet MS"/>
                <a:cs typeface="Trebuchet MS"/>
              </a:rPr>
              <a:t>ASIA?</a:t>
            </a:r>
            <a:endParaRPr sz="5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6231" y="1351788"/>
            <a:ext cx="10593070" cy="625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00"/>
              </a:lnSpc>
              <a:spcBef>
                <a:spcPts val="100"/>
              </a:spcBef>
            </a:pPr>
            <a:r>
              <a:rPr dirty="0" sz="2000"/>
              <a:t>ADB</a:t>
            </a:r>
            <a:r>
              <a:rPr dirty="0" sz="2000" spc="-160"/>
              <a:t> </a:t>
            </a:r>
            <a:r>
              <a:rPr dirty="0" sz="2000" spc="-155"/>
              <a:t>(2008)</a:t>
            </a:r>
            <a:r>
              <a:rPr dirty="0" sz="2000" spc="-120"/>
              <a:t> </a:t>
            </a:r>
            <a:r>
              <a:rPr dirty="0" sz="2000" spc="-25"/>
              <a:t>IDENTIFIED </a:t>
            </a:r>
            <a:r>
              <a:rPr dirty="0" sz="2000"/>
              <a:t>SOME</a:t>
            </a:r>
            <a:r>
              <a:rPr dirty="0" sz="2000" spc="-114"/>
              <a:t> </a:t>
            </a:r>
            <a:r>
              <a:rPr dirty="0" sz="2000"/>
              <a:t>FACTORS</a:t>
            </a:r>
            <a:r>
              <a:rPr dirty="0" sz="2000" spc="-50"/>
              <a:t> </a:t>
            </a:r>
            <a:r>
              <a:rPr dirty="0" sz="2000" spc="-130"/>
              <a:t>THAT</a:t>
            </a:r>
            <a:r>
              <a:rPr dirty="0" sz="2000" spc="-105"/>
              <a:t> </a:t>
            </a:r>
            <a:r>
              <a:rPr dirty="0" sz="2000" spc="80"/>
              <a:t>ARE</a:t>
            </a:r>
            <a:r>
              <a:rPr dirty="0" sz="2000" spc="-155"/>
              <a:t> </a:t>
            </a:r>
            <a:r>
              <a:rPr dirty="0" sz="2000"/>
              <a:t>INFLUENTIAL </a:t>
            </a:r>
            <a:r>
              <a:rPr dirty="0" sz="2000" spc="-20"/>
              <a:t>IN</a:t>
            </a:r>
            <a:r>
              <a:rPr dirty="0" sz="2000" spc="-145"/>
              <a:t> </a:t>
            </a:r>
            <a:r>
              <a:rPr dirty="0" sz="2000" spc="-45"/>
              <a:t>THE</a:t>
            </a:r>
            <a:r>
              <a:rPr dirty="0" sz="2000" spc="-150"/>
              <a:t> </a:t>
            </a:r>
            <a:r>
              <a:rPr dirty="0" sz="2000" spc="-40"/>
              <a:t>INTEGRATION</a:t>
            </a:r>
            <a:r>
              <a:rPr dirty="0" sz="2000" spc="25"/>
              <a:t> </a:t>
            </a:r>
            <a:r>
              <a:rPr dirty="0" sz="2000" spc="-25"/>
              <a:t>OF</a:t>
            </a:r>
            <a:endParaRPr sz="2000"/>
          </a:p>
          <a:p>
            <a:pPr marL="12700">
              <a:lnSpc>
                <a:spcPts val="2420"/>
              </a:lnSpc>
            </a:pPr>
            <a:r>
              <a:rPr dirty="0" sz="2100" spc="-75"/>
              <a:t>ASIAN</a:t>
            </a:r>
            <a:r>
              <a:rPr dirty="0" sz="2100" spc="-120"/>
              <a:t> </a:t>
            </a:r>
            <a:r>
              <a:rPr dirty="0" sz="2100" spc="-10"/>
              <a:t>NATIONS.</a:t>
            </a:r>
            <a:endParaRPr sz="2100"/>
          </a:p>
        </p:txBody>
      </p:sp>
      <p:sp>
        <p:nvSpPr>
          <p:cNvPr id="4" name="object 4" descr=""/>
          <p:cNvSpPr txBox="1"/>
          <p:nvPr/>
        </p:nvSpPr>
        <p:spPr>
          <a:xfrm>
            <a:off x="720743" y="1944878"/>
            <a:ext cx="10157460" cy="2275840"/>
          </a:xfrm>
          <a:prstGeom prst="rect">
            <a:avLst/>
          </a:prstGeom>
        </p:spPr>
        <p:txBody>
          <a:bodyPr wrap="square" lIns="0" tIns="129539" rIns="0" bIns="0" rtlCol="0" vert="horz">
            <a:spAutoFit/>
          </a:bodyPr>
          <a:lstStyle/>
          <a:p>
            <a:pPr marL="272415" indent="-259715">
              <a:lnSpc>
                <a:spcPct val="100000"/>
              </a:lnSpc>
              <a:spcBef>
                <a:spcPts val="1019"/>
              </a:spcBef>
              <a:buClr>
                <a:srgbClr val="AF2313"/>
              </a:buClr>
              <a:buChar char="•"/>
              <a:tabLst>
                <a:tab pos="272415" algn="l"/>
              </a:tabLst>
            </a:pPr>
            <a:r>
              <a:rPr dirty="0" sz="1950">
                <a:latin typeface="Lucida Sans Unicode"/>
                <a:cs typeface="Lucida Sans Unicode"/>
              </a:rPr>
              <a:t>ENHANCED</a:t>
            </a:r>
            <a:r>
              <a:rPr dirty="0" sz="1950" spc="10">
                <a:latin typeface="Lucida Sans Unicode"/>
                <a:cs typeface="Lucida Sans Unicode"/>
              </a:rPr>
              <a:t> </a:t>
            </a:r>
            <a:r>
              <a:rPr dirty="0" sz="1950">
                <a:latin typeface="Lucida Sans Unicode"/>
                <a:cs typeface="Lucida Sans Unicode"/>
              </a:rPr>
              <a:t>DIALOGUE</a:t>
            </a:r>
            <a:r>
              <a:rPr dirty="0" sz="1950" spc="60">
                <a:latin typeface="Lucida Sans Unicode"/>
                <a:cs typeface="Lucida Sans Unicode"/>
              </a:rPr>
              <a:t> </a:t>
            </a:r>
            <a:r>
              <a:rPr dirty="0" sz="1950" spc="105">
                <a:latin typeface="Lucida Sans Unicode"/>
                <a:cs typeface="Lucida Sans Unicode"/>
              </a:rPr>
              <a:t>BETWEEN</a:t>
            </a:r>
            <a:r>
              <a:rPr dirty="0" sz="1950" spc="-50">
                <a:latin typeface="Lucida Sans Unicode"/>
                <a:cs typeface="Lucida Sans Unicode"/>
              </a:rPr>
              <a:t> </a:t>
            </a:r>
            <a:r>
              <a:rPr dirty="0" sz="1950">
                <a:latin typeface="Lucida Sans Unicode"/>
                <a:cs typeface="Lucida Sans Unicode"/>
              </a:rPr>
              <a:t>CITIZENS</a:t>
            </a:r>
            <a:r>
              <a:rPr dirty="0" sz="1950" spc="25">
                <a:latin typeface="Lucida Sans Unicode"/>
                <a:cs typeface="Lucida Sans Unicode"/>
              </a:rPr>
              <a:t> </a:t>
            </a:r>
            <a:r>
              <a:rPr dirty="0" sz="1950">
                <a:latin typeface="Lucida Sans Unicode"/>
                <a:cs typeface="Lucida Sans Unicode"/>
              </a:rPr>
              <a:t>OF</a:t>
            </a:r>
            <a:r>
              <a:rPr dirty="0" sz="1950" spc="-135">
                <a:latin typeface="Lucida Sans Unicode"/>
                <a:cs typeface="Lucida Sans Unicode"/>
              </a:rPr>
              <a:t> </a:t>
            </a:r>
            <a:r>
              <a:rPr dirty="0" sz="1950">
                <a:latin typeface="Lucida Sans Unicode"/>
                <a:cs typeface="Lucida Sans Unicode"/>
              </a:rPr>
              <a:t>VARIOUS</a:t>
            </a:r>
            <a:r>
              <a:rPr dirty="0" sz="1950" spc="-10">
                <a:latin typeface="Lucida Sans Unicode"/>
                <a:cs typeface="Lucida Sans Unicode"/>
              </a:rPr>
              <a:t> NATIONS</a:t>
            </a:r>
            <a:endParaRPr sz="1950">
              <a:latin typeface="Lucida Sans Unicode"/>
              <a:cs typeface="Lucida Sans Unicode"/>
            </a:endParaRPr>
          </a:p>
          <a:p>
            <a:pPr marL="968375">
              <a:lnSpc>
                <a:spcPts val="2320"/>
              </a:lnSpc>
              <a:spcBef>
                <a:spcPts val="925"/>
              </a:spcBef>
            </a:pPr>
            <a:r>
              <a:rPr dirty="0" sz="1950" spc="-10">
                <a:latin typeface="Lucida Sans Unicode"/>
                <a:cs typeface="Lucida Sans Unicode"/>
              </a:rPr>
              <a:t>THIS</a:t>
            </a:r>
            <a:r>
              <a:rPr dirty="0" sz="1950" spc="-145">
                <a:latin typeface="Lucida Sans Unicode"/>
                <a:cs typeface="Lucida Sans Unicode"/>
              </a:rPr>
              <a:t> </a:t>
            </a:r>
            <a:r>
              <a:rPr dirty="0" sz="1950">
                <a:latin typeface="Lucida Sans Unicode"/>
                <a:cs typeface="Lucida Sans Unicode"/>
              </a:rPr>
              <a:t>IS</a:t>
            </a:r>
            <a:r>
              <a:rPr dirty="0" sz="1950" spc="-40">
                <a:latin typeface="Lucida Sans Unicode"/>
                <a:cs typeface="Lucida Sans Unicode"/>
              </a:rPr>
              <a:t> </a:t>
            </a:r>
            <a:r>
              <a:rPr dirty="0" sz="1950" spc="-65">
                <a:latin typeface="Lucida Sans Unicode"/>
                <a:cs typeface="Lucida Sans Unicode"/>
              </a:rPr>
              <a:t>FACILITATEO</a:t>
            </a:r>
            <a:r>
              <a:rPr dirty="0" sz="1950" spc="55">
                <a:latin typeface="Lucida Sans Unicode"/>
                <a:cs typeface="Lucida Sans Unicode"/>
              </a:rPr>
              <a:t> </a:t>
            </a:r>
            <a:r>
              <a:rPr dirty="0" sz="1950">
                <a:latin typeface="Lucida Sans Unicode"/>
                <a:cs typeface="Lucida Sans Unicode"/>
              </a:rPr>
              <a:t>BY</a:t>
            </a:r>
            <a:r>
              <a:rPr dirty="0" sz="1950" spc="135">
                <a:latin typeface="Lucida Sans Unicode"/>
                <a:cs typeface="Lucida Sans Unicode"/>
              </a:rPr>
              <a:t> </a:t>
            </a:r>
            <a:r>
              <a:rPr dirty="0" sz="1950">
                <a:latin typeface="Lucida Sans Unicode"/>
                <a:cs typeface="Lucida Sans Unicode"/>
              </a:rPr>
              <a:t>GROWING</a:t>
            </a:r>
            <a:r>
              <a:rPr dirty="0" sz="1950" spc="-125">
                <a:latin typeface="Lucida Sans Unicode"/>
                <a:cs typeface="Lucida Sans Unicode"/>
              </a:rPr>
              <a:t> </a:t>
            </a:r>
            <a:r>
              <a:rPr dirty="0" sz="1950" spc="-20">
                <a:latin typeface="Lucida Sans Unicode"/>
                <a:cs typeface="Lucida Sans Unicode"/>
              </a:rPr>
              <a:t>TOURISM</a:t>
            </a:r>
            <a:r>
              <a:rPr dirty="0" sz="1950" spc="-140">
                <a:latin typeface="Lucida Sans Unicode"/>
                <a:cs typeface="Lucida Sans Unicode"/>
              </a:rPr>
              <a:t> </a:t>
            </a:r>
            <a:r>
              <a:rPr dirty="0" sz="1950">
                <a:latin typeface="Lucida Sans Unicode"/>
                <a:cs typeface="Lucida Sans Unicode"/>
              </a:rPr>
              <a:t>ACTIVITIES</a:t>
            </a:r>
            <a:r>
              <a:rPr dirty="0" sz="1950" spc="10">
                <a:latin typeface="Lucida Sans Unicode"/>
                <a:cs typeface="Lucida Sans Unicode"/>
              </a:rPr>
              <a:t> </a:t>
            </a:r>
            <a:r>
              <a:rPr dirty="0" sz="1950" spc="-45">
                <a:latin typeface="Lucida Sans Unicode"/>
                <a:cs typeface="Lucida Sans Unicode"/>
              </a:rPr>
              <a:t>IN</a:t>
            </a:r>
            <a:r>
              <a:rPr dirty="0" sz="1950" spc="-120">
                <a:latin typeface="Lucida Sans Unicode"/>
                <a:cs typeface="Lucida Sans Unicode"/>
              </a:rPr>
              <a:t> </a:t>
            </a:r>
            <a:r>
              <a:rPr dirty="0" sz="1950" spc="-10">
                <a:latin typeface="Lucida Sans Unicode"/>
                <a:cs typeface="Lucida Sans Unicode"/>
              </a:rPr>
              <a:t>THE</a:t>
            </a:r>
            <a:r>
              <a:rPr dirty="0" sz="1950" spc="-114">
                <a:latin typeface="Lucida Sans Unicode"/>
                <a:cs typeface="Lucida Sans Unicode"/>
              </a:rPr>
              <a:t> </a:t>
            </a:r>
            <a:r>
              <a:rPr dirty="0" sz="1950" spc="50">
                <a:latin typeface="Lucida Sans Unicode"/>
                <a:cs typeface="Lucida Sans Unicode"/>
              </a:rPr>
              <a:t>REGIONS</a:t>
            </a:r>
            <a:r>
              <a:rPr dirty="0" sz="1950" spc="-160">
                <a:latin typeface="Lucida Sans Unicode"/>
                <a:cs typeface="Lucida Sans Unicode"/>
              </a:rPr>
              <a:t> </a:t>
            </a:r>
            <a:r>
              <a:rPr dirty="0" sz="1950" spc="-25">
                <a:latin typeface="Lucida Sans Unicode"/>
                <a:cs typeface="Lucida Sans Unicode"/>
              </a:rPr>
              <a:t>ANO</a:t>
            </a:r>
            <a:endParaRPr sz="1950">
              <a:latin typeface="Lucida Sans Unicode"/>
              <a:cs typeface="Lucida Sans Unicode"/>
            </a:endParaRPr>
          </a:p>
          <a:p>
            <a:pPr marL="963930">
              <a:lnSpc>
                <a:spcPts val="2380"/>
              </a:lnSpc>
            </a:pPr>
            <a:r>
              <a:rPr dirty="0" sz="2000" spc="-20">
                <a:latin typeface="Lucida Sans Unicode"/>
                <a:cs typeface="Lucida Sans Unicode"/>
              </a:rPr>
              <a:t>CONSISTENT</a:t>
            </a:r>
            <a:r>
              <a:rPr dirty="0" sz="2000" spc="85">
                <a:latin typeface="Lucida Sans Unicode"/>
                <a:cs typeface="Lucida Sans Unicode"/>
              </a:rPr>
              <a:t> </a:t>
            </a:r>
            <a:r>
              <a:rPr dirty="0" sz="2000" spc="-70">
                <a:latin typeface="Lucida Sans Unicode"/>
                <a:cs typeface="Lucida Sans Unicode"/>
              </a:rPr>
              <a:t>MULTILATERAL</a:t>
            </a:r>
            <a:r>
              <a:rPr dirty="0" sz="2000" spc="65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MEETINGS</a:t>
            </a:r>
            <a:r>
              <a:rPr dirty="0" sz="2000" spc="-150">
                <a:latin typeface="Lucida Sans Unicode"/>
                <a:cs typeface="Lucida Sans Unicode"/>
              </a:rPr>
              <a:t> </a:t>
            </a:r>
            <a:r>
              <a:rPr dirty="0" sz="2000" spc="-80">
                <a:latin typeface="Lucida Sans Unicode"/>
                <a:cs typeface="Lucida Sans Unicode"/>
              </a:rPr>
              <a:t>AMONG</a:t>
            </a:r>
            <a:r>
              <a:rPr dirty="0" sz="2000" spc="-100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LEADERS</a:t>
            </a:r>
            <a:r>
              <a:rPr dirty="0" sz="2000" spc="45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OF</a:t>
            </a:r>
            <a:r>
              <a:rPr dirty="0" sz="2000" spc="-95">
                <a:latin typeface="Lucida Sans Unicode"/>
                <a:cs typeface="Lucida Sans Unicode"/>
              </a:rPr>
              <a:t> </a:t>
            </a:r>
            <a:r>
              <a:rPr dirty="0" sz="2000" spc="-150">
                <a:latin typeface="Lucida Sans Unicode"/>
                <a:cs typeface="Lucida Sans Unicode"/>
              </a:rPr>
              <a:t>NATION-</a:t>
            </a:r>
            <a:r>
              <a:rPr dirty="0" sz="2000" spc="-10">
                <a:latin typeface="Lucida Sans Unicode"/>
                <a:cs typeface="Lucida Sans Unicode"/>
              </a:rPr>
              <a:t>STATE.</a:t>
            </a:r>
            <a:endParaRPr sz="2000">
              <a:latin typeface="Lucida Sans Unicode"/>
              <a:cs typeface="Lucida Sans Unicode"/>
            </a:endParaRPr>
          </a:p>
          <a:p>
            <a:pPr marL="269240" indent="-223520">
              <a:lnSpc>
                <a:spcPct val="100000"/>
              </a:lnSpc>
              <a:spcBef>
                <a:spcPts val="940"/>
              </a:spcBef>
              <a:buClr>
                <a:srgbClr val="B5231A"/>
              </a:buClr>
              <a:buChar char="•"/>
              <a:tabLst>
                <a:tab pos="269240" algn="l"/>
              </a:tabLst>
            </a:pPr>
            <a:r>
              <a:rPr dirty="0" sz="1900" spc="190">
                <a:latin typeface="Calibri"/>
                <a:cs typeface="Calibri"/>
              </a:rPr>
              <a:t>EXPANDING</a:t>
            </a:r>
            <a:r>
              <a:rPr dirty="0" sz="1900" spc="140">
                <a:latin typeface="Calibri"/>
                <a:cs typeface="Calibri"/>
              </a:rPr>
              <a:t> </a:t>
            </a:r>
            <a:r>
              <a:rPr dirty="0" sz="1900" spc="210">
                <a:latin typeface="Calibri"/>
                <a:cs typeface="Calibri"/>
              </a:rPr>
              <a:t>INTRAREGIONAL</a:t>
            </a:r>
            <a:r>
              <a:rPr dirty="0" sz="1900" spc="295">
                <a:latin typeface="Calibri"/>
                <a:cs typeface="Calibri"/>
              </a:rPr>
              <a:t> </a:t>
            </a:r>
            <a:r>
              <a:rPr dirty="0" sz="1900" spc="250">
                <a:latin typeface="Calibri"/>
                <a:cs typeface="Calibri"/>
              </a:rPr>
              <a:t>TRADE</a:t>
            </a:r>
            <a:r>
              <a:rPr dirty="0" sz="1900" spc="10">
                <a:latin typeface="Calibri"/>
                <a:cs typeface="Calibri"/>
              </a:rPr>
              <a:t> </a:t>
            </a:r>
            <a:r>
              <a:rPr dirty="0" sz="1900" spc="285">
                <a:latin typeface="Calibri"/>
                <a:cs typeface="Calibri"/>
              </a:rPr>
              <a:t>AND</a:t>
            </a:r>
            <a:r>
              <a:rPr dirty="0" sz="1900" spc="-200">
                <a:latin typeface="Calibri"/>
                <a:cs typeface="Calibri"/>
              </a:rPr>
              <a:t> </a:t>
            </a:r>
            <a:r>
              <a:rPr dirty="0" sz="1900" spc="195">
                <a:latin typeface="Calibri"/>
                <a:cs typeface="Calibri"/>
              </a:rPr>
              <a:t>INVESTMENTS</a:t>
            </a:r>
            <a:endParaRPr sz="1900">
              <a:latin typeface="Calibri"/>
              <a:cs typeface="Calibri"/>
            </a:endParaRPr>
          </a:p>
          <a:p>
            <a:pPr marL="968375">
              <a:lnSpc>
                <a:spcPts val="2290"/>
              </a:lnSpc>
              <a:spcBef>
                <a:spcPts val="910"/>
              </a:spcBef>
            </a:pPr>
            <a:r>
              <a:rPr dirty="0" sz="2000" spc="-55">
                <a:latin typeface="Lucida Sans Unicode"/>
                <a:cs typeface="Lucida Sans Unicode"/>
              </a:rPr>
              <a:t>THIS</a:t>
            </a:r>
            <a:r>
              <a:rPr dirty="0" sz="2000" spc="-60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BRINGS</a:t>
            </a:r>
            <a:r>
              <a:rPr dirty="0" sz="2000" spc="-40">
                <a:latin typeface="Lucida Sans Unicode"/>
                <a:cs typeface="Lucida Sans Unicode"/>
              </a:rPr>
              <a:t> </a:t>
            </a:r>
            <a:r>
              <a:rPr dirty="0" sz="2000" spc="-10">
                <a:latin typeface="Lucida Sans Unicode"/>
                <a:cs typeface="Lucida Sans Unicode"/>
              </a:rPr>
              <a:t>FORTH</a:t>
            </a:r>
            <a:r>
              <a:rPr dirty="0" sz="2000" spc="-30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CLOSER</a:t>
            </a:r>
            <a:r>
              <a:rPr dirty="0" sz="2000" spc="20">
                <a:latin typeface="Lucida Sans Unicode"/>
                <a:cs typeface="Lucida Sans Unicode"/>
              </a:rPr>
              <a:t> </a:t>
            </a:r>
            <a:r>
              <a:rPr dirty="0" sz="2000" spc="-65">
                <a:latin typeface="Lucida Sans Unicode"/>
                <a:cs typeface="Lucida Sans Unicode"/>
              </a:rPr>
              <a:t>FINANCIAL</a:t>
            </a:r>
            <a:r>
              <a:rPr dirty="0" sz="2000" spc="65">
                <a:latin typeface="Lucida Sans Unicode"/>
                <a:cs typeface="Lucida Sans Unicode"/>
              </a:rPr>
              <a:t> </a:t>
            </a:r>
            <a:r>
              <a:rPr dirty="0" sz="2000">
                <a:latin typeface="Lucida Sans Unicode"/>
                <a:cs typeface="Lucida Sans Unicode"/>
              </a:rPr>
              <a:t>MARKETS</a:t>
            </a:r>
            <a:r>
              <a:rPr dirty="0" sz="2000" spc="-40">
                <a:latin typeface="Lucida Sans Unicode"/>
                <a:cs typeface="Lucida Sans Unicode"/>
              </a:rPr>
              <a:t> </a:t>
            </a:r>
            <a:r>
              <a:rPr dirty="0" sz="2000" spc="-125">
                <a:latin typeface="Lucida Sans Unicode"/>
                <a:cs typeface="Lucida Sans Unicode"/>
              </a:rPr>
              <a:t>AND</a:t>
            </a:r>
            <a:r>
              <a:rPr dirty="0" sz="2000" spc="-45">
                <a:latin typeface="Lucida Sans Unicode"/>
                <a:cs typeface="Lucida Sans Unicode"/>
              </a:rPr>
              <a:t> </a:t>
            </a:r>
            <a:r>
              <a:rPr dirty="0" sz="2000" spc="-10">
                <a:latin typeface="Lucida Sans Unicode"/>
                <a:cs typeface="Lucida Sans Unicode"/>
              </a:rPr>
              <a:t>INDEPENDENT</a:t>
            </a:r>
            <a:endParaRPr sz="2000">
              <a:latin typeface="Lucida Sans Unicode"/>
              <a:cs typeface="Lucida Sans Unicode"/>
            </a:endParaRPr>
          </a:p>
          <a:p>
            <a:pPr marL="957580">
              <a:lnSpc>
                <a:spcPts val="2410"/>
              </a:lnSpc>
            </a:pPr>
            <a:r>
              <a:rPr dirty="0" sz="2100" spc="-10">
                <a:latin typeface="Lucida Sans Unicode"/>
                <a:cs typeface="Lucida Sans Unicode"/>
              </a:rPr>
              <a:t>ECONOMIES.</a:t>
            </a:r>
            <a:endParaRPr sz="2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03870" y="1234522"/>
            <a:ext cx="10377805" cy="3517900"/>
          </a:xfrm>
          <a:prstGeom prst="rect">
            <a:avLst/>
          </a:prstGeom>
        </p:spPr>
        <p:txBody>
          <a:bodyPr wrap="square" lIns="0" tIns="193040" rIns="0" bIns="0" rtlCol="0" vert="horz">
            <a:spAutoFit/>
          </a:bodyPr>
          <a:lstStyle/>
          <a:p>
            <a:pPr marL="289560" indent="-231775">
              <a:lnSpc>
                <a:spcPct val="100000"/>
              </a:lnSpc>
              <a:spcBef>
                <a:spcPts val="1520"/>
              </a:spcBef>
              <a:buClr>
                <a:srgbClr val="B52323"/>
              </a:buClr>
              <a:buFont typeface="Calibri"/>
              <a:buChar char="•"/>
              <a:tabLst>
                <a:tab pos="289560" algn="l"/>
                <a:tab pos="664845" algn="l"/>
              </a:tabLst>
            </a:pPr>
            <a:r>
              <a:rPr dirty="0" sz="2800" spc="-25">
                <a:latin typeface="Calibri"/>
                <a:cs typeface="Calibri"/>
              </a:rPr>
              <a:t>IT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275">
                <a:latin typeface="Calibri"/>
                <a:cs typeface="Calibri"/>
              </a:rPr>
              <a:t>HARNESSES </a:t>
            </a:r>
            <a:r>
              <a:rPr dirty="0" sz="2800" spc="295">
                <a:latin typeface="Calibri"/>
                <a:cs typeface="Calibri"/>
              </a:rPr>
              <a:t>THE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 spc="220">
                <a:latin typeface="Calibri"/>
                <a:cs typeface="Calibri"/>
              </a:rPr>
              <a:t>STRENGTH</a:t>
            </a:r>
            <a:r>
              <a:rPr dirty="0" sz="2800" spc="170">
                <a:latin typeface="Calibri"/>
                <a:cs typeface="Calibri"/>
              </a:rPr>
              <a:t> </a:t>
            </a:r>
            <a:r>
              <a:rPr dirty="0" sz="2800" spc="245">
                <a:latin typeface="Calibri"/>
                <a:cs typeface="Calibri"/>
              </a:rPr>
              <a:t>OF</a:t>
            </a:r>
            <a:r>
              <a:rPr dirty="0" sz="2800" spc="30">
                <a:latin typeface="Calibri"/>
                <a:cs typeface="Calibri"/>
              </a:rPr>
              <a:t> </a:t>
            </a:r>
            <a:r>
              <a:rPr dirty="0" sz="2800" spc="250">
                <a:latin typeface="Calibri"/>
                <a:cs typeface="Calibri"/>
              </a:rPr>
              <a:t>DIVERSE</a:t>
            </a:r>
            <a:r>
              <a:rPr dirty="0" sz="2800" spc="185">
                <a:latin typeface="Calibri"/>
                <a:cs typeface="Calibri"/>
              </a:rPr>
              <a:t> </a:t>
            </a:r>
            <a:r>
              <a:rPr dirty="0" sz="2800" spc="145">
                <a:latin typeface="Calibri"/>
                <a:cs typeface="Calibri"/>
              </a:rPr>
              <a:t>ECONOMIES.</a:t>
            </a:r>
            <a:endParaRPr sz="2800">
              <a:latin typeface="Calibri"/>
              <a:cs typeface="Calibri"/>
            </a:endParaRPr>
          </a:p>
          <a:p>
            <a:pPr marL="281305" marR="1250950" indent="-269240">
              <a:lnSpc>
                <a:spcPct val="114199"/>
              </a:lnSpc>
              <a:spcBef>
                <a:spcPts val="925"/>
              </a:spcBef>
              <a:buChar char="•"/>
              <a:tabLst>
                <a:tab pos="281305" algn="l"/>
                <a:tab pos="287655" algn="l"/>
              </a:tabLst>
            </a:pPr>
            <a:r>
              <a:rPr dirty="0" sz="2750">
                <a:solidFill>
                  <a:srgbClr val="AE281C"/>
                </a:solidFill>
                <a:latin typeface="Lucida Sans Unicode"/>
                <a:cs typeface="Lucida Sans Unicode"/>
              </a:rPr>
              <a:t>	</a:t>
            </a:r>
            <a:r>
              <a:rPr dirty="0" sz="2750" spc="-110">
                <a:latin typeface="Lucida Sans Unicode"/>
                <a:cs typeface="Lucida Sans Unicode"/>
              </a:rPr>
              <a:t>IT</a:t>
            </a:r>
            <a:r>
              <a:rPr dirty="0" sz="2750" spc="-21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PROVIDES</a:t>
            </a:r>
            <a:r>
              <a:rPr dirty="0" sz="2750" spc="5">
                <a:latin typeface="Lucida Sans Unicode"/>
                <a:cs typeface="Lucida Sans Unicode"/>
              </a:rPr>
              <a:t> </a:t>
            </a:r>
            <a:r>
              <a:rPr dirty="0" sz="2750" spc="-50">
                <a:latin typeface="Lucida Sans Unicode"/>
                <a:cs typeface="Lucida Sans Unicode"/>
              </a:rPr>
              <a:t>PLATFORM</a:t>
            </a:r>
            <a:r>
              <a:rPr dirty="0" sz="2750" spc="-3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FOR</a:t>
            </a:r>
            <a:r>
              <a:rPr dirty="0" sz="2750" spc="-30">
                <a:latin typeface="Lucida Sans Unicode"/>
                <a:cs typeface="Lucida Sans Unicode"/>
              </a:rPr>
              <a:t> </a:t>
            </a:r>
            <a:r>
              <a:rPr dirty="0" sz="2750" spc="-90">
                <a:latin typeface="Lucida Sans Unicode"/>
                <a:cs typeface="Lucida Sans Unicode"/>
              </a:rPr>
              <a:t>CONNECTING</a:t>
            </a:r>
            <a:r>
              <a:rPr dirty="0" sz="2750" spc="60">
                <a:latin typeface="Lucida Sans Unicode"/>
                <a:cs typeface="Lucida Sans Unicode"/>
              </a:rPr>
              <a:t> </a:t>
            </a:r>
            <a:r>
              <a:rPr dirty="0" sz="2750" spc="-85">
                <a:latin typeface="Lucida Sans Unicode"/>
                <a:cs typeface="Lucida Sans Unicode"/>
              </a:rPr>
              <a:t>FINANCIAL </a:t>
            </a:r>
            <a:r>
              <a:rPr dirty="0" sz="2750" spc="-10">
                <a:latin typeface="Lucida Sans Unicode"/>
                <a:cs typeface="Lucida Sans Unicode"/>
              </a:rPr>
              <a:t>MARKETS.</a:t>
            </a:r>
            <a:endParaRPr sz="2750">
              <a:latin typeface="Lucida Sans Unicode"/>
              <a:cs typeface="Lucida Sans Unicode"/>
            </a:endParaRPr>
          </a:p>
          <a:p>
            <a:pPr marL="290195" indent="-232410">
              <a:lnSpc>
                <a:spcPct val="100000"/>
              </a:lnSpc>
              <a:spcBef>
                <a:spcPts val="1450"/>
              </a:spcBef>
              <a:buClr>
                <a:srgbClr val="A82A23"/>
              </a:buClr>
              <a:buChar char="•"/>
              <a:tabLst>
                <a:tab pos="290195" algn="l"/>
              </a:tabLst>
            </a:pPr>
            <a:r>
              <a:rPr dirty="0" sz="2800">
                <a:latin typeface="Calibri"/>
                <a:cs typeface="Calibri"/>
              </a:rPr>
              <a:t>IT</a:t>
            </a:r>
            <a:r>
              <a:rPr dirty="0" sz="2800" spc="275">
                <a:latin typeface="Calibri"/>
                <a:cs typeface="Calibri"/>
              </a:rPr>
              <a:t> </a:t>
            </a:r>
            <a:r>
              <a:rPr dirty="0" sz="2800" spc="170">
                <a:latin typeface="Calibri"/>
                <a:cs typeface="Calibri"/>
              </a:rPr>
              <a:t>MAKES</a:t>
            </a:r>
            <a:r>
              <a:rPr dirty="0" sz="2800" spc="145">
                <a:latin typeface="Calibri"/>
                <a:cs typeface="Calibri"/>
              </a:rPr>
              <a:t> </a:t>
            </a:r>
            <a:r>
              <a:rPr dirty="0" sz="2800" spc="175">
                <a:latin typeface="Calibri"/>
                <a:cs typeface="Calibri"/>
              </a:rPr>
              <a:t>THE</a:t>
            </a:r>
            <a:r>
              <a:rPr dirty="0" sz="2800" spc="240">
                <a:latin typeface="Calibri"/>
                <a:cs typeface="Calibri"/>
              </a:rPr>
              <a:t> </a:t>
            </a:r>
            <a:r>
              <a:rPr dirty="0" sz="2800" spc="150">
                <a:latin typeface="Calibri"/>
                <a:cs typeface="Calibri"/>
              </a:rPr>
              <a:t>ECONOMY</a:t>
            </a:r>
            <a:r>
              <a:rPr dirty="0" sz="2800" spc="220">
                <a:latin typeface="Calibri"/>
                <a:cs typeface="Calibri"/>
              </a:rPr>
              <a:t> </a:t>
            </a:r>
            <a:r>
              <a:rPr dirty="0" sz="2800" spc="135">
                <a:latin typeface="Calibri"/>
                <a:cs typeface="Calibri"/>
              </a:rPr>
              <a:t>MORE</a:t>
            </a:r>
            <a:r>
              <a:rPr dirty="0" sz="2800" spc="145">
                <a:latin typeface="Calibri"/>
                <a:cs typeface="Calibri"/>
              </a:rPr>
              <a:t> </a:t>
            </a:r>
            <a:r>
              <a:rPr dirty="0" sz="2800" spc="220">
                <a:latin typeface="Calibri"/>
                <a:cs typeface="Calibri"/>
              </a:rPr>
              <a:t>RESILIENT</a:t>
            </a:r>
            <a:r>
              <a:rPr dirty="0" sz="2800" spc="175">
                <a:latin typeface="Calibri"/>
                <a:cs typeface="Calibri"/>
              </a:rPr>
              <a:t> </a:t>
            </a:r>
            <a:r>
              <a:rPr dirty="0" sz="2800" spc="285">
                <a:latin typeface="Calibri"/>
                <a:cs typeface="Calibri"/>
              </a:rPr>
              <a:t>TO</a:t>
            </a:r>
            <a:r>
              <a:rPr dirty="0" sz="2800" spc="-90">
                <a:latin typeface="Calibri"/>
                <a:cs typeface="Calibri"/>
              </a:rPr>
              <a:t> </a:t>
            </a:r>
            <a:r>
              <a:rPr dirty="0" sz="2800" spc="175">
                <a:latin typeface="Calibri"/>
                <a:cs typeface="Calibri"/>
              </a:rPr>
              <a:t>GLOBAL</a:t>
            </a:r>
            <a:r>
              <a:rPr dirty="0" sz="2800" spc="170">
                <a:latin typeface="Calibri"/>
                <a:cs typeface="Calibri"/>
              </a:rPr>
              <a:t> </a:t>
            </a:r>
            <a:r>
              <a:rPr dirty="0" sz="2800" spc="240">
                <a:latin typeface="Calibri"/>
                <a:cs typeface="Calibri"/>
              </a:rPr>
              <a:t>RISKS.</a:t>
            </a:r>
            <a:endParaRPr sz="2800">
              <a:latin typeface="Calibri"/>
              <a:cs typeface="Calibri"/>
            </a:endParaRPr>
          </a:p>
          <a:p>
            <a:pPr marL="288925" indent="-231775">
              <a:lnSpc>
                <a:spcPct val="100000"/>
              </a:lnSpc>
              <a:spcBef>
                <a:spcPts val="1340"/>
              </a:spcBef>
              <a:buClr>
                <a:srgbClr val="B3211C"/>
              </a:buClr>
              <a:buSzPct val="96491"/>
              <a:buChar char="•"/>
              <a:tabLst>
                <a:tab pos="288925" algn="l"/>
              </a:tabLst>
            </a:pPr>
            <a:r>
              <a:rPr dirty="0" sz="2850" spc="235">
                <a:latin typeface="Calibri"/>
                <a:cs typeface="Calibri"/>
              </a:rPr>
              <a:t>IT</a:t>
            </a:r>
            <a:r>
              <a:rPr dirty="0" sz="2850" spc="-280">
                <a:latin typeface="Calibri"/>
                <a:cs typeface="Calibri"/>
              </a:rPr>
              <a:t> </a:t>
            </a:r>
            <a:r>
              <a:rPr dirty="0" sz="2850" spc="210">
                <a:latin typeface="Calibri"/>
                <a:cs typeface="Calibri"/>
              </a:rPr>
              <a:t>POOLS</a:t>
            </a:r>
            <a:r>
              <a:rPr dirty="0" sz="2850" spc="155">
                <a:latin typeface="Calibri"/>
                <a:cs typeface="Calibri"/>
              </a:rPr>
              <a:t> </a:t>
            </a:r>
            <a:r>
              <a:rPr dirty="0" sz="2850" spc="229">
                <a:latin typeface="Calibri"/>
                <a:cs typeface="Calibri"/>
              </a:rPr>
              <a:t>RESOURCES.</a:t>
            </a:r>
            <a:endParaRPr sz="2850">
              <a:latin typeface="Calibri"/>
              <a:cs typeface="Calibri"/>
            </a:endParaRPr>
          </a:p>
          <a:p>
            <a:pPr marL="290195" indent="-231775">
              <a:lnSpc>
                <a:spcPct val="100000"/>
              </a:lnSpc>
              <a:spcBef>
                <a:spcPts val="1385"/>
              </a:spcBef>
              <a:buClr>
                <a:srgbClr val="AA2623"/>
              </a:buClr>
              <a:buChar char="•"/>
              <a:tabLst>
                <a:tab pos="290195" algn="l"/>
                <a:tab pos="6419850" algn="l"/>
                <a:tab pos="7211695" algn="l"/>
              </a:tabLst>
            </a:pPr>
            <a:r>
              <a:rPr dirty="0" sz="2750" spc="175">
                <a:latin typeface="Calibri"/>
                <a:cs typeface="Calibri"/>
              </a:rPr>
              <a:t>IT</a:t>
            </a:r>
            <a:r>
              <a:rPr dirty="0" sz="2750" spc="-10">
                <a:latin typeface="Calibri"/>
                <a:cs typeface="Calibri"/>
              </a:rPr>
              <a:t> </a:t>
            </a:r>
            <a:r>
              <a:rPr dirty="0" sz="2750" spc="290">
                <a:latin typeface="Calibri"/>
                <a:cs typeface="Calibri"/>
              </a:rPr>
              <a:t>CREATES</a:t>
            </a:r>
            <a:r>
              <a:rPr dirty="0" sz="2750" spc="235">
                <a:latin typeface="Calibri"/>
                <a:cs typeface="Calibri"/>
              </a:rPr>
              <a:t> </a:t>
            </a:r>
            <a:r>
              <a:rPr dirty="0" sz="2750" spc="210">
                <a:latin typeface="Calibri"/>
                <a:cs typeface="Calibri"/>
              </a:rPr>
              <a:t>REGIONAL</a:t>
            </a:r>
            <a:r>
              <a:rPr dirty="0" sz="2750" spc="110">
                <a:latin typeface="Calibri"/>
                <a:cs typeface="Calibri"/>
              </a:rPr>
              <a:t> </a:t>
            </a:r>
            <a:r>
              <a:rPr dirty="0" sz="2750" spc="140">
                <a:latin typeface="Calibri"/>
                <a:cs typeface="Calibri"/>
              </a:rPr>
              <a:t>MECHANISMS</a:t>
            </a:r>
            <a:r>
              <a:rPr dirty="0" sz="2750">
                <a:latin typeface="Calibri"/>
                <a:cs typeface="Calibri"/>
              </a:rPr>
              <a:t>	</a:t>
            </a:r>
            <a:r>
              <a:rPr dirty="0" sz="2750" spc="120">
                <a:latin typeface="Calibri"/>
                <a:cs typeface="Calibri"/>
              </a:rPr>
              <a:t>FOR</a:t>
            </a:r>
            <a:r>
              <a:rPr dirty="0" sz="2750">
                <a:latin typeface="Calibri"/>
                <a:cs typeface="Calibri"/>
              </a:rPr>
              <a:t>	</a:t>
            </a:r>
            <a:r>
              <a:rPr dirty="0" sz="2750" spc="305">
                <a:latin typeface="Calibri"/>
                <a:cs typeface="Calibri"/>
              </a:rPr>
              <a:t>SAFETY</a:t>
            </a:r>
            <a:r>
              <a:rPr dirty="0" sz="2750" spc="-15">
                <a:latin typeface="Calibri"/>
                <a:cs typeface="Calibri"/>
              </a:rPr>
              <a:t> </a:t>
            </a:r>
            <a:r>
              <a:rPr dirty="0" sz="2750" spc="120">
                <a:latin typeface="Calibri"/>
                <a:cs typeface="Calibri"/>
              </a:rPr>
              <a:t>AND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03870" y="1290065"/>
            <a:ext cx="10617835" cy="360680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84480" marR="1219835" indent="-272415">
              <a:lnSpc>
                <a:spcPts val="3140"/>
              </a:lnSpc>
              <a:spcBef>
                <a:spcPts val="335"/>
              </a:spcBef>
              <a:buClr>
                <a:srgbClr val="B32328"/>
              </a:buClr>
              <a:buFont typeface="Lucida Sans Unicode"/>
              <a:buChar char="•"/>
              <a:tabLst>
                <a:tab pos="284480" algn="l"/>
                <a:tab pos="292735" algn="l"/>
              </a:tabLst>
            </a:pPr>
            <a:r>
              <a:rPr dirty="0" sz="2750">
                <a:solidFill>
                  <a:srgbClr val="B32328"/>
                </a:solidFill>
                <a:latin typeface="Lucida Sans Unicode"/>
                <a:cs typeface="Lucida Sans Unicode"/>
              </a:rPr>
              <a:t>	</a:t>
            </a:r>
            <a:r>
              <a:rPr dirty="0" sz="2750">
                <a:latin typeface="Lucida Sans Unicode"/>
                <a:cs typeface="Lucida Sans Unicode"/>
              </a:rPr>
              <a:t>THERE</a:t>
            </a:r>
            <a:r>
              <a:rPr dirty="0" sz="2750" spc="-4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IS</a:t>
            </a:r>
            <a:r>
              <a:rPr dirty="0" sz="2750" spc="-110">
                <a:latin typeface="Lucida Sans Unicode"/>
                <a:cs typeface="Lucida Sans Unicode"/>
              </a:rPr>
              <a:t> </a:t>
            </a:r>
            <a:r>
              <a:rPr dirty="0" sz="2750" spc="-95">
                <a:latin typeface="Lucida Sans Unicode"/>
                <a:cs typeface="Lucida Sans Unicode"/>
              </a:rPr>
              <a:t>A</a:t>
            </a:r>
            <a:r>
              <a:rPr dirty="0" sz="2750" spc="-38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NEED</a:t>
            </a:r>
            <a:r>
              <a:rPr dirty="0" sz="2750" spc="-180">
                <a:latin typeface="Lucida Sans Unicode"/>
                <a:cs typeface="Lucida Sans Unicode"/>
              </a:rPr>
              <a:t> </a:t>
            </a:r>
            <a:r>
              <a:rPr dirty="0" sz="2750" spc="-185">
                <a:latin typeface="Lucida Sans Unicode"/>
                <a:cs typeface="Lucida Sans Unicode"/>
              </a:rPr>
              <a:t>TO</a:t>
            </a:r>
            <a:r>
              <a:rPr dirty="0" sz="2750" spc="-19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ESTABLISH</a:t>
            </a:r>
            <a:r>
              <a:rPr dirty="0" sz="2750" spc="40">
                <a:latin typeface="Lucida Sans Unicode"/>
                <a:cs typeface="Lucida Sans Unicode"/>
              </a:rPr>
              <a:t> </a:t>
            </a:r>
            <a:r>
              <a:rPr dirty="0" sz="2750" spc="-55">
                <a:latin typeface="Lucida Sans Unicode"/>
                <a:cs typeface="Lucida Sans Unicode"/>
              </a:rPr>
              <a:t>COMPATIBLE</a:t>
            </a:r>
            <a:r>
              <a:rPr dirty="0" sz="2750" spc="195">
                <a:latin typeface="Lucida Sans Unicode"/>
                <a:cs typeface="Lucida Sans Unicode"/>
              </a:rPr>
              <a:t> </a:t>
            </a:r>
            <a:r>
              <a:rPr dirty="0" sz="2750" spc="-45">
                <a:latin typeface="Lucida Sans Unicode"/>
                <a:cs typeface="Lucida Sans Unicode"/>
              </a:rPr>
              <a:t>PRODUCT </a:t>
            </a:r>
            <a:r>
              <a:rPr dirty="0" sz="2750" spc="-10">
                <a:latin typeface="Lucida Sans Unicode"/>
                <a:cs typeface="Lucida Sans Unicode"/>
              </a:rPr>
              <a:t>STANDARDS.</a:t>
            </a:r>
            <a:endParaRPr sz="2750">
              <a:latin typeface="Lucida Sans Unicode"/>
              <a:cs typeface="Lucida Sans Unicode"/>
            </a:endParaRPr>
          </a:p>
          <a:p>
            <a:pPr marL="284480" marR="5080" indent="-226695">
              <a:lnSpc>
                <a:spcPct val="94200"/>
              </a:lnSpc>
              <a:spcBef>
                <a:spcPts val="969"/>
              </a:spcBef>
              <a:buChar char="•"/>
              <a:tabLst>
                <a:tab pos="284480" algn="l"/>
                <a:tab pos="292100" algn="l"/>
                <a:tab pos="1040130" algn="l"/>
              </a:tabLst>
            </a:pPr>
            <a:r>
              <a:rPr dirty="0" sz="2750">
                <a:solidFill>
                  <a:srgbClr val="AC261C"/>
                </a:solidFill>
                <a:latin typeface="Calibri"/>
                <a:cs typeface="Calibri"/>
              </a:rPr>
              <a:t>	</a:t>
            </a:r>
            <a:r>
              <a:rPr dirty="0" sz="2750" spc="-25">
                <a:latin typeface="Calibri"/>
                <a:cs typeface="Calibri"/>
              </a:rPr>
              <a:t>THE</a:t>
            </a:r>
            <a:r>
              <a:rPr dirty="0" sz="2750">
                <a:latin typeface="Calibri"/>
                <a:cs typeface="Calibri"/>
              </a:rPr>
              <a:t>	</a:t>
            </a:r>
            <a:r>
              <a:rPr dirty="0" sz="2750" spc="254">
                <a:latin typeface="Calibri"/>
                <a:cs typeface="Calibri"/>
              </a:rPr>
              <a:t>NEED</a:t>
            </a:r>
            <a:r>
              <a:rPr dirty="0" sz="2750" spc="100">
                <a:latin typeface="Calibri"/>
                <a:cs typeface="Calibri"/>
              </a:rPr>
              <a:t> </a:t>
            </a:r>
            <a:r>
              <a:rPr dirty="0" sz="2750" spc="250">
                <a:latin typeface="Calibri"/>
                <a:cs typeface="Calibri"/>
              </a:rPr>
              <a:t>TO</a:t>
            </a:r>
            <a:r>
              <a:rPr dirty="0" sz="2750" spc="-40">
                <a:latin typeface="Calibri"/>
                <a:cs typeface="Calibri"/>
              </a:rPr>
              <a:t> </a:t>
            </a:r>
            <a:r>
              <a:rPr dirty="0" sz="2750" spc="245">
                <a:latin typeface="Calibri"/>
                <a:cs typeface="Calibri"/>
              </a:rPr>
              <a:t>ESTABLISH</a:t>
            </a:r>
            <a:r>
              <a:rPr dirty="0" sz="2750" spc="190">
                <a:latin typeface="Calibri"/>
                <a:cs typeface="Calibri"/>
              </a:rPr>
              <a:t> </a:t>
            </a:r>
            <a:r>
              <a:rPr dirty="0" sz="2750" spc="195">
                <a:latin typeface="Calibri"/>
                <a:cs typeface="Calibri"/>
              </a:rPr>
              <a:t>GUIDELINES</a:t>
            </a:r>
            <a:r>
              <a:rPr dirty="0" sz="2750" spc="350">
                <a:latin typeface="Calibri"/>
                <a:cs typeface="Calibri"/>
              </a:rPr>
              <a:t> </a:t>
            </a:r>
            <a:r>
              <a:rPr dirty="0" sz="2750" spc="114">
                <a:latin typeface="Calibri"/>
                <a:cs typeface="Calibri"/>
              </a:rPr>
              <a:t>THAT</a:t>
            </a:r>
            <a:r>
              <a:rPr dirty="0" sz="2750" spc="100">
                <a:latin typeface="Calibri"/>
                <a:cs typeface="Calibri"/>
              </a:rPr>
              <a:t> </a:t>
            </a:r>
            <a:r>
              <a:rPr dirty="0" sz="2750" spc="310">
                <a:latin typeface="Calibri"/>
                <a:cs typeface="Calibri"/>
              </a:rPr>
              <a:t>BUFFER</a:t>
            </a:r>
            <a:r>
              <a:rPr dirty="0" sz="2750" spc="40">
                <a:latin typeface="Calibri"/>
                <a:cs typeface="Calibri"/>
              </a:rPr>
              <a:t> </a:t>
            </a:r>
            <a:r>
              <a:rPr dirty="0" sz="2750" spc="140">
                <a:latin typeface="Calibri"/>
                <a:cs typeface="Calibri"/>
              </a:rPr>
              <a:t>FINANCIAL </a:t>
            </a:r>
            <a:r>
              <a:rPr dirty="0" sz="2750" spc="150">
                <a:latin typeface="Calibri"/>
                <a:cs typeface="Calibri"/>
              </a:rPr>
              <a:t>CONTAGION</a:t>
            </a:r>
            <a:r>
              <a:rPr dirty="0" sz="2750" spc="75">
                <a:latin typeface="Calibri"/>
                <a:cs typeface="Calibri"/>
              </a:rPr>
              <a:t> </a:t>
            </a:r>
            <a:r>
              <a:rPr dirty="0" sz="2750" spc="145">
                <a:latin typeface="Calibri"/>
                <a:cs typeface="Calibri"/>
              </a:rPr>
              <a:t>AND</a:t>
            </a:r>
            <a:r>
              <a:rPr dirty="0" sz="2750" spc="80">
                <a:latin typeface="Calibri"/>
                <a:cs typeface="Calibri"/>
              </a:rPr>
              <a:t> </a:t>
            </a:r>
            <a:r>
              <a:rPr dirty="0" sz="2750" spc="305">
                <a:latin typeface="Calibri"/>
                <a:cs typeface="Calibri"/>
              </a:rPr>
              <a:t>ENSURE</a:t>
            </a:r>
            <a:r>
              <a:rPr dirty="0" sz="2750" spc="150">
                <a:latin typeface="Calibri"/>
                <a:cs typeface="Calibri"/>
              </a:rPr>
              <a:t> </a:t>
            </a:r>
            <a:r>
              <a:rPr dirty="0" sz="2750" spc="155">
                <a:latin typeface="Calibri"/>
                <a:cs typeface="Calibri"/>
              </a:rPr>
              <a:t>COMPATIBLE</a:t>
            </a:r>
            <a:r>
              <a:rPr dirty="0" sz="2750" spc="145">
                <a:latin typeface="Calibri"/>
                <a:cs typeface="Calibri"/>
              </a:rPr>
              <a:t> </a:t>
            </a:r>
            <a:r>
              <a:rPr dirty="0" sz="2750" spc="140">
                <a:latin typeface="Calibri"/>
                <a:cs typeface="Calibri"/>
              </a:rPr>
              <a:t>FINANCIAL </a:t>
            </a:r>
            <a:r>
              <a:rPr dirty="0" sz="2750" spc="320">
                <a:latin typeface="Calibri"/>
                <a:cs typeface="Calibri"/>
              </a:rPr>
              <a:t>REGURTIONS.</a:t>
            </a:r>
            <a:endParaRPr sz="2750">
              <a:latin typeface="Calibri"/>
              <a:cs typeface="Calibri"/>
            </a:endParaRPr>
          </a:p>
          <a:p>
            <a:pPr marL="292100" indent="-234315">
              <a:lnSpc>
                <a:spcPct val="100000"/>
              </a:lnSpc>
              <a:spcBef>
                <a:spcPts val="780"/>
              </a:spcBef>
              <a:buClr>
                <a:srgbClr val="AF261A"/>
              </a:buClr>
              <a:buChar char="•"/>
              <a:tabLst>
                <a:tab pos="292100" algn="l"/>
                <a:tab pos="7989570" algn="l"/>
              </a:tabLst>
            </a:pPr>
            <a:r>
              <a:rPr dirty="0" sz="2800" spc="350">
                <a:latin typeface="Calibri"/>
                <a:cs typeface="Calibri"/>
              </a:rPr>
              <a:t>THE</a:t>
            </a:r>
            <a:r>
              <a:rPr dirty="0" sz="2800" spc="-300">
                <a:latin typeface="Calibri"/>
                <a:cs typeface="Calibri"/>
              </a:rPr>
              <a:t> </a:t>
            </a:r>
            <a:r>
              <a:rPr dirty="0" sz="2800" spc="229">
                <a:latin typeface="Calibri"/>
                <a:cs typeface="Calibri"/>
              </a:rPr>
              <a:t>NEED</a:t>
            </a:r>
            <a:r>
              <a:rPr dirty="0" sz="2800" spc="100">
                <a:latin typeface="Calibri"/>
                <a:cs typeface="Calibri"/>
              </a:rPr>
              <a:t> </a:t>
            </a:r>
            <a:r>
              <a:rPr dirty="0" sz="2800" spc="235">
                <a:latin typeface="Calibri"/>
                <a:cs typeface="Calibri"/>
              </a:rPr>
              <a:t>TO</a:t>
            </a:r>
            <a:r>
              <a:rPr dirty="0" sz="2800" spc="5">
                <a:latin typeface="Calibri"/>
                <a:cs typeface="Calibri"/>
              </a:rPr>
              <a:t> </a:t>
            </a:r>
            <a:r>
              <a:rPr dirty="0" sz="2800" spc="160">
                <a:latin typeface="Calibri"/>
                <a:cs typeface="Calibri"/>
              </a:rPr>
              <a:t>COORDINATE</a:t>
            </a:r>
            <a:r>
              <a:rPr dirty="0" sz="2800" spc="200">
                <a:latin typeface="Calibri"/>
                <a:cs typeface="Calibri"/>
              </a:rPr>
              <a:t> </a:t>
            </a:r>
            <a:r>
              <a:rPr dirty="0" sz="2800" spc="114">
                <a:latin typeface="Calibri"/>
                <a:cs typeface="Calibri"/>
              </a:rPr>
              <a:t>MACROECONOMIC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210">
                <a:latin typeface="Calibri"/>
                <a:cs typeface="Calibri"/>
              </a:rPr>
              <a:t>POLICIES.</a:t>
            </a:r>
            <a:endParaRPr sz="2800">
              <a:latin typeface="Calibri"/>
              <a:cs typeface="Calibri"/>
            </a:endParaRPr>
          </a:p>
          <a:p>
            <a:pPr marL="291465" marR="125730" indent="-234315">
              <a:lnSpc>
                <a:spcPts val="3140"/>
              </a:lnSpc>
              <a:spcBef>
                <a:spcPts val="1030"/>
              </a:spcBef>
              <a:buClr>
                <a:srgbClr val="AA261F"/>
              </a:buClr>
              <a:buChar char="•"/>
              <a:tabLst>
                <a:tab pos="295275" algn="l"/>
                <a:tab pos="3296285" algn="l"/>
              </a:tabLst>
            </a:pPr>
            <a:r>
              <a:rPr dirty="0" sz="2800" spc="280">
                <a:latin typeface="Calibri"/>
                <a:cs typeface="Calibri"/>
              </a:rPr>
              <a:t>THE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 spc="185">
                <a:latin typeface="Calibri"/>
                <a:cs typeface="Calibri"/>
              </a:rPr>
              <a:t>NEEO</a:t>
            </a:r>
            <a:r>
              <a:rPr dirty="0" sz="2800" spc="130">
                <a:latin typeface="Calibri"/>
                <a:cs typeface="Calibri"/>
              </a:rPr>
              <a:t> </a:t>
            </a:r>
            <a:r>
              <a:rPr dirty="0" sz="2800" spc="190">
                <a:latin typeface="Calibri"/>
                <a:cs typeface="Calibri"/>
              </a:rPr>
              <a:t>TO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80">
                <a:latin typeface="Calibri"/>
                <a:cs typeface="Calibri"/>
              </a:rPr>
              <a:t>MANAGE</a:t>
            </a:r>
            <a:r>
              <a:rPr dirty="0" sz="2800" spc="225">
                <a:latin typeface="Calibri"/>
                <a:cs typeface="Calibri"/>
              </a:rPr>
              <a:t> </a:t>
            </a:r>
            <a:r>
              <a:rPr dirty="0" sz="2800" spc="215">
                <a:latin typeface="Calibri"/>
                <a:cs typeface="Calibri"/>
              </a:rPr>
              <a:t>CROSS-</a:t>
            </a:r>
            <a:r>
              <a:rPr dirty="0" sz="2800" spc="250">
                <a:latin typeface="Calibri"/>
                <a:cs typeface="Calibri"/>
              </a:rPr>
              <a:t>BOROER</a:t>
            </a:r>
            <a:r>
              <a:rPr dirty="0" sz="2800" spc="335">
                <a:latin typeface="Calibri"/>
                <a:cs typeface="Calibri"/>
              </a:rPr>
              <a:t> </a:t>
            </a:r>
            <a:r>
              <a:rPr dirty="0" sz="2800" spc="105">
                <a:latin typeface="Calibri"/>
                <a:cs typeface="Calibri"/>
              </a:rPr>
              <a:t>ENVIRONMENTAL</a:t>
            </a:r>
            <a:r>
              <a:rPr dirty="0" sz="2800" spc="125">
                <a:latin typeface="Calibri"/>
                <a:cs typeface="Calibri"/>
              </a:rPr>
              <a:t> </a:t>
            </a:r>
            <a:r>
              <a:rPr dirty="0" sz="2800" spc="70">
                <a:latin typeface="Calibri"/>
                <a:cs typeface="Calibri"/>
              </a:rPr>
              <a:t>AND </a:t>
            </a:r>
            <a:r>
              <a:rPr dirty="0" sz="2800" spc="70">
                <a:latin typeface="Calibri"/>
                <a:cs typeface="Calibri"/>
              </a:rPr>
              <a:t>	</a:t>
            </a:r>
            <a:r>
              <a:rPr dirty="0" sz="2800" spc="195">
                <a:latin typeface="Calibri"/>
                <a:cs typeface="Calibri"/>
              </a:rPr>
              <a:t>SOCIAL</a:t>
            </a:r>
            <a:r>
              <a:rPr dirty="0" sz="2800" spc="145">
                <a:latin typeface="Calibri"/>
                <a:cs typeface="Calibri"/>
              </a:rPr>
              <a:t> </a:t>
            </a:r>
            <a:r>
              <a:rPr dirty="0" sz="2800" spc="220">
                <a:latin typeface="Calibri"/>
                <a:cs typeface="Calibri"/>
              </a:rPr>
              <a:t>POLICIES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110">
                <a:latin typeface="Calibri"/>
                <a:cs typeface="Calibri"/>
              </a:rPr>
              <a:t>(E.G.</a:t>
            </a:r>
            <a:r>
              <a:rPr dirty="0" sz="2800" spc="120">
                <a:latin typeface="Calibri"/>
                <a:cs typeface="Calibri"/>
              </a:rPr>
              <a:t> </a:t>
            </a:r>
            <a:r>
              <a:rPr dirty="0" sz="2800" spc="150">
                <a:latin typeface="Calibri"/>
                <a:cs typeface="Calibri"/>
              </a:rPr>
              <a:t>FAIR</a:t>
            </a:r>
            <a:r>
              <a:rPr dirty="0" sz="2800" spc="110">
                <a:latin typeface="Calibri"/>
                <a:cs typeface="Calibri"/>
              </a:rPr>
              <a:t> </a:t>
            </a:r>
            <a:r>
              <a:rPr dirty="0" sz="2800" spc="120">
                <a:latin typeface="Calibri"/>
                <a:cs typeface="Calibri"/>
              </a:rPr>
              <a:t>TREATMENT</a:t>
            </a:r>
            <a:r>
              <a:rPr dirty="0" sz="2800" spc="215">
                <a:latin typeface="Calibri"/>
                <a:cs typeface="Calibri"/>
              </a:rPr>
              <a:t> </a:t>
            </a:r>
            <a:r>
              <a:rPr dirty="0" sz="2800" spc="135">
                <a:latin typeface="Calibri"/>
                <a:cs typeface="Calibri"/>
              </a:rPr>
              <a:t>OF</a:t>
            </a:r>
            <a:r>
              <a:rPr dirty="0" sz="2800" spc="275">
                <a:latin typeface="Calibri"/>
                <a:cs typeface="Calibri"/>
              </a:rPr>
              <a:t> </a:t>
            </a:r>
            <a:r>
              <a:rPr dirty="0" sz="2800" spc="60">
                <a:latin typeface="Calibri"/>
                <a:cs typeface="Calibri"/>
              </a:rPr>
              <a:t>MIGRANT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03870" y="1290065"/>
            <a:ext cx="10617835" cy="360997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290830" marR="1219835" indent="-278765">
              <a:lnSpc>
                <a:spcPts val="3140"/>
              </a:lnSpc>
              <a:spcBef>
                <a:spcPts val="335"/>
              </a:spcBef>
              <a:buClr>
                <a:srgbClr val="AF241A"/>
              </a:buClr>
              <a:buFont typeface="Lucida Sans Unicode"/>
              <a:buChar char="•"/>
              <a:tabLst>
                <a:tab pos="290830" algn="l"/>
                <a:tab pos="292100" algn="l"/>
              </a:tabLst>
            </a:pPr>
            <a:r>
              <a:rPr dirty="0" sz="2750">
                <a:solidFill>
                  <a:srgbClr val="AF241A"/>
                </a:solidFill>
                <a:latin typeface="Lucida Sans Unicode"/>
                <a:cs typeface="Lucida Sans Unicode"/>
              </a:rPr>
              <a:t>	</a:t>
            </a:r>
            <a:r>
              <a:rPr dirty="0" sz="2750">
                <a:latin typeface="Lucida Sans Unicode"/>
                <a:cs typeface="Lucida Sans Unicode"/>
              </a:rPr>
              <a:t>THERE</a:t>
            </a:r>
            <a:r>
              <a:rPr dirty="0" sz="2750" spc="-2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IS</a:t>
            </a:r>
            <a:r>
              <a:rPr dirty="0" sz="2750" spc="-105">
                <a:latin typeface="Lucida Sans Unicode"/>
                <a:cs typeface="Lucida Sans Unicode"/>
              </a:rPr>
              <a:t> </a:t>
            </a:r>
            <a:r>
              <a:rPr dirty="0" sz="2750" spc="-95">
                <a:latin typeface="Lucida Sans Unicode"/>
                <a:cs typeface="Lucida Sans Unicode"/>
              </a:rPr>
              <a:t>A</a:t>
            </a:r>
            <a:r>
              <a:rPr dirty="0" sz="2750" spc="-38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NEED</a:t>
            </a:r>
            <a:r>
              <a:rPr dirty="0" sz="2750" spc="-175">
                <a:latin typeface="Lucida Sans Unicode"/>
                <a:cs typeface="Lucida Sans Unicode"/>
              </a:rPr>
              <a:t> </a:t>
            </a:r>
            <a:r>
              <a:rPr dirty="0" sz="2750" spc="-185">
                <a:latin typeface="Lucida Sans Unicode"/>
                <a:cs typeface="Lucida Sans Unicode"/>
              </a:rPr>
              <a:t>TO</a:t>
            </a:r>
            <a:r>
              <a:rPr dirty="0" sz="2750" spc="-19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ESTABLISH</a:t>
            </a:r>
            <a:r>
              <a:rPr dirty="0" sz="2750" spc="95">
                <a:latin typeface="Lucida Sans Unicode"/>
                <a:cs typeface="Lucida Sans Unicode"/>
              </a:rPr>
              <a:t> </a:t>
            </a:r>
            <a:r>
              <a:rPr dirty="0" sz="2750" spc="-60">
                <a:latin typeface="Lucida Sans Unicode"/>
                <a:cs typeface="Lucida Sans Unicode"/>
              </a:rPr>
              <a:t>COMPATIBLE</a:t>
            </a:r>
            <a:r>
              <a:rPr dirty="0" sz="2750" spc="155">
                <a:latin typeface="Lucida Sans Unicode"/>
                <a:cs typeface="Lucida Sans Unicode"/>
              </a:rPr>
              <a:t> </a:t>
            </a:r>
            <a:r>
              <a:rPr dirty="0" sz="2750" spc="-40">
                <a:latin typeface="Lucida Sans Unicode"/>
                <a:cs typeface="Lucida Sans Unicode"/>
              </a:rPr>
              <a:t>PRODUCT </a:t>
            </a:r>
            <a:r>
              <a:rPr dirty="0" sz="2750" spc="-10">
                <a:latin typeface="Lucida Sans Unicode"/>
                <a:cs typeface="Lucida Sans Unicode"/>
              </a:rPr>
              <a:t>STANDARDS.</a:t>
            </a:r>
            <a:endParaRPr sz="2750">
              <a:latin typeface="Lucida Sans Unicode"/>
              <a:cs typeface="Lucida Sans Unicode"/>
            </a:endParaRPr>
          </a:p>
          <a:p>
            <a:pPr marL="284480" marR="5080" indent="-226695">
              <a:lnSpc>
                <a:spcPct val="94200"/>
              </a:lnSpc>
              <a:spcBef>
                <a:spcPts val="969"/>
              </a:spcBef>
              <a:buChar char="•"/>
              <a:tabLst>
                <a:tab pos="284480" algn="l"/>
                <a:tab pos="292100" algn="l"/>
                <a:tab pos="1040130" algn="l"/>
              </a:tabLst>
            </a:pPr>
            <a:r>
              <a:rPr dirty="0" sz="2750">
                <a:solidFill>
                  <a:srgbClr val="A7281A"/>
                </a:solidFill>
                <a:latin typeface="Calibri"/>
                <a:cs typeface="Calibri"/>
              </a:rPr>
              <a:t>	</a:t>
            </a:r>
            <a:r>
              <a:rPr dirty="0" sz="2750" spc="-25">
                <a:latin typeface="Calibri"/>
                <a:cs typeface="Calibri"/>
              </a:rPr>
              <a:t>THE</a:t>
            </a:r>
            <a:r>
              <a:rPr dirty="0" sz="2750">
                <a:latin typeface="Calibri"/>
                <a:cs typeface="Calibri"/>
              </a:rPr>
              <a:t>	</a:t>
            </a:r>
            <a:r>
              <a:rPr dirty="0" sz="2750" spc="215">
                <a:latin typeface="Calibri"/>
                <a:cs typeface="Calibri"/>
              </a:rPr>
              <a:t>NEEO</a:t>
            </a:r>
            <a:r>
              <a:rPr dirty="0" sz="2750" spc="135">
                <a:latin typeface="Calibri"/>
                <a:cs typeface="Calibri"/>
              </a:rPr>
              <a:t> </a:t>
            </a:r>
            <a:r>
              <a:rPr dirty="0" sz="2750" spc="200">
                <a:latin typeface="Calibri"/>
                <a:cs typeface="Calibri"/>
              </a:rPr>
              <a:t>TO</a:t>
            </a:r>
            <a:r>
              <a:rPr dirty="0" sz="2750" spc="55">
                <a:latin typeface="Calibri"/>
                <a:cs typeface="Calibri"/>
              </a:rPr>
              <a:t> </a:t>
            </a:r>
            <a:r>
              <a:rPr dirty="0" sz="2750" spc="245">
                <a:latin typeface="Calibri"/>
                <a:cs typeface="Calibri"/>
              </a:rPr>
              <a:t>ESTABLISH</a:t>
            </a:r>
            <a:r>
              <a:rPr dirty="0" sz="2750" spc="190">
                <a:latin typeface="Calibri"/>
                <a:cs typeface="Calibri"/>
              </a:rPr>
              <a:t> </a:t>
            </a:r>
            <a:r>
              <a:rPr dirty="0" sz="2750" spc="195">
                <a:latin typeface="Calibri"/>
                <a:cs typeface="Calibri"/>
              </a:rPr>
              <a:t>GUIDELINES</a:t>
            </a:r>
            <a:r>
              <a:rPr dirty="0" sz="2750" spc="350">
                <a:latin typeface="Calibri"/>
                <a:cs typeface="Calibri"/>
              </a:rPr>
              <a:t> </a:t>
            </a:r>
            <a:r>
              <a:rPr dirty="0" sz="2750" spc="114">
                <a:latin typeface="Calibri"/>
                <a:cs typeface="Calibri"/>
              </a:rPr>
              <a:t>THAT</a:t>
            </a:r>
            <a:r>
              <a:rPr dirty="0" sz="2750" spc="100">
                <a:latin typeface="Calibri"/>
                <a:cs typeface="Calibri"/>
              </a:rPr>
              <a:t> </a:t>
            </a:r>
            <a:r>
              <a:rPr dirty="0" sz="2750" spc="310">
                <a:latin typeface="Calibri"/>
                <a:cs typeface="Calibri"/>
              </a:rPr>
              <a:t>BUFFER</a:t>
            </a:r>
            <a:r>
              <a:rPr dirty="0" sz="2750" spc="40">
                <a:latin typeface="Calibri"/>
                <a:cs typeface="Calibri"/>
              </a:rPr>
              <a:t> </a:t>
            </a:r>
            <a:r>
              <a:rPr dirty="0" sz="2750" spc="140">
                <a:latin typeface="Calibri"/>
                <a:cs typeface="Calibri"/>
              </a:rPr>
              <a:t>FINANCIAL </a:t>
            </a:r>
            <a:r>
              <a:rPr dirty="0" sz="2750" spc="150">
                <a:latin typeface="Calibri"/>
                <a:cs typeface="Calibri"/>
              </a:rPr>
              <a:t>CONTAGION</a:t>
            </a:r>
            <a:r>
              <a:rPr dirty="0" sz="2750" spc="75">
                <a:latin typeface="Calibri"/>
                <a:cs typeface="Calibri"/>
              </a:rPr>
              <a:t> </a:t>
            </a:r>
            <a:r>
              <a:rPr dirty="0" sz="2750" spc="145">
                <a:latin typeface="Calibri"/>
                <a:cs typeface="Calibri"/>
              </a:rPr>
              <a:t>AND</a:t>
            </a:r>
            <a:r>
              <a:rPr dirty="0" sz="2750" spc="80">
                <a:latin typeface="Calibri"/>
                <a:cs typeface="Calibri"/>
              </a:rPr>
              <a:t> </a:t>
            </a:r>
            <a:r>
              <a:rPr dirty="0" sz="2750" spc="305">
                <a:latin typeface="Calibri"/>
                <a:cs typeface="Calibri"/>
              </a:rPr>
              <a:t>ENSURE</a:t>
            </a:r>
            <a:r>
              <a:rPr dirty="0" sz="2750" spc="150">
                <a:latin typeface="Calibri"/>
                <a:cs typeface="Calibri"/>
              </a:rPr>
              <a:t> </a:t>
            </a:r>
            <a:r>
              <a:rPr dirty="0" sz="2750" spc="155">
                <a:latin typeface="Calibri"/>
                <a:cs typeface="Calibri"/>
              </a:rPr>
              <a:t>COMPATIBLE</a:t>
            </a:r>
            <a:r>
              <a:rPr dirty="0" sz="2750" spc="145">
                <a:latin typeface="Calibri"/>
                <a:cs typeface="Calibri"/>
              </a:rPr>
              <a:t> </a:t>
            </a:r>
            <a:r>
              <a:rPr dirty="0" sz="2750" spc="140">
                <a:latin typeface="Calibri"/>
                <a:cs typeface="Calibri"/>
              </a:rPr>
              <a:t>FINANCIAL </a:t>
            </a:r>
            <a:r>
              <a:rPr dirty="0" sz="2750" spc="175">
                <a:latin typeface="Calibri"/>
                <a:cs typeface="Calibri"/>
              </a:rPr>
              <a:t>REGULATIONS.</a:t>
            </a:r>
            <a:endParaRPr sz="2750">
              <a:latin typeface="Calibri"/>
              <a:cs typeface="Calibri"/>
            </a:endParaRPr>
          </a:p>
          <a:p>
            <a:pPr marL="292735" indent="-234950">
              <a:lnSpc>
                <a:spcPct val="100000"/>
              </a:lnSpc>
              <a:spcBef>
                <a:spcPts val="780"/>
              </a:spcBef>
              <a:buClr>
                <a:srgbClr val="AC261A"/>
              </a:buClr>
              <a:buChar char="•"/>
              <a:tabLst>
                <a:tab pos="292735" algn="l"/>
                <a:tab pos="7989570" algn="l"/>
              </a:tabLst>
            </a:pPr>
            <a:r>
              <a:rPr dirty="0" sz="2800" spc="204">
                <a:latin typeface="Calibri"/>
                <a:cs typeface="Calibri"/>
              </a:rPr>
              <a:t>THE</a:t>
            </a:r>
            <a:r>
              <a:rPr dirty="0" sz="2800" spc="155">
                <a:latin typeface="Calibri"/>
                <a:cs typeface="Calibri"/>
              </a:rPr>
              <a:t> </a:t>
            </a:r>
            <a:r>
              <a:rPr dirty="0" sz="2800" spc="229">
                <a:latin typeface="Calibri"/>
                <a:cs typeface="Calibri"/>
              </a:rPr>
              <a:t>NEED</a:t>
            </a:r>
            <a:r>
              <a:rPr dirty="0" sz="2800" spc="95">
                <a:latin typeface="Calibri"/>
                <a:cs typeface="Calibri"/>
              </a:rPr>
              <a:t> </a:t>
            </a:r>
            <a:r>
              <a:rPr dirty="0" sz="2800" spc="235">
                <a:latin typeface="Calibri"/>
                <a:cs typeface="Calibri"/>
              </a:rPr>
              <a:t>TO</a:t>
            </a:r>
            <a:r>
              <a:rPr dirty="0" sz="2800" spc="-45">
                <a:latin typeface="Calibri"/>
                <a:cs typeface="Calibri"/>
              </a:rPr>
              <a:t> </a:t>
            </a:r>
            <a:r>
              <a:rPr dirty="0" sz="2800" spc="160">
                <a:latin typeface="Calibri"/>
                <a:cs typeface="Calibri"/>
              </a:rPr>
              <a:t>COORDINATE</a:t>
            </a:r>
            <a:r>
              <a:rPr dirty="0" sz="2800" spc="245">
                <a:latin typeface="Calibri"/>
                <a:cs typeface="Calibri"/>
              </a:rPr>
              <a:t> </a:t>
            </a:r>
            <a:r>
              <a:rPr dirty="0" sz="2800" spc="114">
                <a:latin typeface="Calibri"/>
                <a:cs typeface="Calibri"/>
              </a:rPr>
              <a:t>MACROECONOMIC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210">
                <a:latin typeface="Calibri"/>
                <a:cs typeface="Calibri"/>
              </a:rPr>
              <a:t>POLICIES.</a:t>
            </a:r>
            <a:endParaRPr sz="2800">
              <a:latin typeface="Calibri"/>
              <a:cs typeface="Calibri"/>
            </a:endParaRPr>
          </a:p>
          <a:p>
            <a:pPr marL="289560" marR="125730" indent="-231775">
              <a:lnSpc>
                <a:spcPts val="3170"/>
              </a:lnSpc>
              <a:spcBef>
                <a:spcPts val="1005"/>
              </a:spcBef>
              <a:buChar char="•"/>
              <a:tabLst>
                <a:tab pos="289560" algn="l"/>
                <a:tab pos="292100" algn="l"/>
                <a:tab pos="3296285" algn="l"/>
              </a:tabLst>
            </a:pPr>
            <a:r>
              <a:rPr dirty="0" sz="2800">
                <a:solidFill>
                  <a:srgbClr val="AE241A"/>
                </a:solidFill>
                <a:latin typeface="Calibri"/>
                <a:cs typeface="Calibri"/>
              </a:rPr>
              <a:t>	</a:t>
            </a:r>
            <a:r>
              <a:rPr dirty="0" sz="2800" spc="280">
                <a:latin typeface="Calibri"/>
                <a:cs typeface="Calibri"/>
              </a:rPr>
              <a:t>THE</a:t>
            </a:r>
            <a:r>
              <a:rPr dirty="0" sz="2800" spc="-70">
                <a:latin typeface="Calibri"/>
                <a:cs typeface="Calibri"/>
              </a:rPr>
              <a:t> </a:t>
            </a:r>
            <a:r>
              <a:rPr dirty="0" sz="2800" spc="185">
                <a:latin typeface="Calibri"/>
                <a:cs typeface="Calibri"/>
              </a:rPr>
              <a:t>NEEO</a:t>
            </a:r>
            <a:r>
              <a:rPr dirty="0" sz="2800" spc="135">
                <a:latin typeface="Calibri"/>
                <a:cs typeface="Calibri"/>
              </a:rPr>
              <a:t> </a:t>
            </a:r>
            <a:r>
              <a:rPr dirty="0" sz="2800" spc="190">
                <a:latin typeface="Calibri"/>
                <a:cs typeface="Calibri"/>
              </a:rPr>
              <a:t>TO</a:t>
            </a:r>
            <a:r>
              <a:rPr dirty="0" sz="2800" spc="50">
                <a:latin typeface="Calibri"/>
                <a:cs typeface="Calibri"/>
              </a:rPr>
              <a:t> </a:t>
            </a:r>
            <a:r>
              <a:rPr dirty="0" sz="2800" spc="80">
                <a:latin typeface="Calibri"/>
                <a:cs typeface="Calibri"/>
              </a:rPr>
              <a:t>MANAGE</a:t>
            </a:r>
            <a:r>
              <a:rPr dirty="0" sz="2800" spc="180">
                <a:latin typeface="Calibri"/>
                <a:cs typeface="Calibri"/>
              </a:rPr>
              <a:t> </a:t>
            </a:r>
            <a:r>
              <a:rPr dirty="0" sz="2800" spc="229">
                <a:latin typeface="Calibri"/>
                <a:cs typeface="Calibri"/>
              </a:rPr>
              <a:t>CROSS-</a:t>
            </a:r>
            <a:r>
              <a:rPr dirty="0" sz="2800" spc="265">
                <a:latin typeface="Calibri"/>
                <a:cs typeface="Calibri"/>
              </a:rPr>
              <a:t>BORDER</a:t>
            </a:r>
            <a:r>
              <a:rPr dirty="0" sz="2800" spc="365">
                <a:latin typeface="Calibri"/>
                <a:cs typeface="Calibri"/>
              </a:rPr>
              <a:t> </a:t>
            </a:r>
            <a:r>
              <a:rPr dirty="0" sz="2800" spc="85">
                <a:latin typeface="Calibri"/>
                <a:cs typeface="Calibri"/>
              </a:rPr>
              <a:t>ENVIRONMENTAL</a:t>
            </a:r>
            <a:r>
              <a:rPr dirty="0" sz="2800" spc="290">
                <a:latin typeface="Calibri"/>
                <a:cs typeface="Calibri"/>
              </a:rPr>
              <a:t> </a:t>
            </a:r>
            <a:r>
              <a:rPr dirty="0" sz="2800" spc="70">
                <a:latin typeface="Calibri"/>
                <a:cs typeface="Calibri"/>
              </a:rPr>
              <a:t>AND </a:t>
            </a:r>
            <a:r>
              <a:rPr dirty="0" sz="2800" spc="210">
                <a:latin typeface="Calibri"/>
                <a:cs typeface="Calibri"/>
              </a:rPr>
              <a:t>SOCIAL</a:t>
            </a:r>
            <a:r>
              <a:rPr dirty="0" sz="2800" spc="105">
                <a:latin typeface="Calibri"/>
                <a:cs typeface="Calibri"/>
              </a:rPr>
              <a:t> </a:t>
            </a:r>
            <a:r>
              <a:rPr dirty="0" sz="2800" spc="220">
                <a:latin typeface="Calibri"/>
                <a:cs typeface="Calibri"/>
              </a:rPr>
              <a:t>POLICIES</a:t>
            </a:r>
            <a:r>
              <a:rPr dirty="0" sz="2800">
                <a:latin typeface="Calibri"/>
                <a:cs typeface="Calibri"/>
              </a:rPr>
              <a:t>	</a:t>
            </a:r>
            <a:r>
              <a:rPr dirty="0" sz="2800" spc="110">
                <a:latin typeface="Calibri"/>
                <a:cs typeface="Calibri"/>
              </a:rPr>
              <a:t>(E.G.</a:t>
            </a:r>
            <a:r>
              <a:rPr dirty="0" sz="2800" spc="120">
                <a:latin typeface="Calibri"/>
                <a:cs typeface="Calibri"/>
              </a:rPr>
              <a:t> </a:t>
            </a:r>
            <a:r>
              <a:rPr dirty="0" sz="2800" spc="150">
                <a:latin typeface="Calibri"/>
                <a:cs typeface="Calibri"/>
              </a:rPr>
              <a:t>FAIR</a:t>
            </a:r>
            <a:r>
              <a:rPr dirty="0" sz="2800" spc="110">
                <a:latin typeface="Calibri"/>
                <a:cs typeface="Calibri"/>
              </a:rPr>
              <a:t> </a:t>
            </a:r>
            <a:r>
              <a:rPr dirty="0" sz="2800" spc="120">
                <a:latin typeface="Calibri"/>
                <a:cs typeface="Calibri"/>
              </a:rPr>
              <a:t>TREATMENT</a:t>
            </a:r>
            <a:r>
              <a:rPr dirty="0" sz="2800" spc="215">
                <a:latin typeface="Calibri"/>
                <a:cs typeface="Calibri"/>
              </a:rPr>
              <a:t> </a:t>
            </a:r>
            <a:r>
              <a:rPr dirty="0" sz="2800" spc="135">
                <a:latin typeface="Calibri"/>
                <a:cs typeface="Calibri"/>
              </a:rPr>
              <a:t>OF</a:t>
            </a:r>
            <a:r>
              <a:rPr dirty="0" sz="2800" spc="275">
                <a:latin typeface="Calibri"/>
                <a:cs typeface="Calibri"/>
              </a:rPr>
              <a:t> </a:t>
            </a:r>
            <a:r>
              <a:rPr dirty="0" sz="2800" spc="60">
                <a:latin typeface="Calibri"/>
                <a:cs typeface="Calibri"/>
              </a:rPr>
              <a:t>MIGRANT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6692" y="1474723"/>
            <a:ext cx="728853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0"/>
              <a:t>•ASIA</a:t>
            </a:r>
            <a:r>
              <a:rPr dirty="0" sz="3000" spc="-300"/>
              <a:t> </a:t>
            </a:r>
            <a:r>
              <a:rPr dirty="0" sz="3000" spc="-75"/>
              <a:t>PACIFIC</a:t>
            </a:r>
            <a:r>
              <a:rPr dirty="0" sz="3000" spc="-165"/>
              <a:t> </a:t>
            </a:r>
            <a:r>
              <a:rPr dirty="0" sz="3000" spc="-100"/>
              <a:t>ECONOMIC</a:t>
            </a:r>
            <a:r>
              <a:rPr dirty="0" sz="3000" spc="-10"/>
              <a:t> </a:t>
            </a:r>
            <a:r>
              <a:rPr dirty="0" sz="3000" spc="-80"/>
              <a:t>COOPERATION</a:t>
            </a:r>
            <a:endParaRPr sz="3000"/>
          </a:p>
        </p:txBody>
      </p:sp>
      <p:sp>
        <p:nvSpPr>
          <p:cNvPr id="4" name="object 4" descr=""/>
          <p:cNvSpPr txBox="1"/>
          <p:nvPr/>
        </p:nvSpPr>
        <p:spPr>
          <a:xfrm>
            <a:off x="696692" y="1941980"/>
            <a:ext cx="8328659" cy="2573020"/>
          </a:xfrm>
          <a:prstGeom prst="rect">
            <a:avLst/>
          </a:prstGeom>
        </p:spPr>
        <p:txBody>
          <a:bodyPr wrap="square" lIns="0" tIns="198120" rIns="0" bIns="0" rtlCol="0" vert="horz">
            <a:spAutoFit/>
          </a:bodyPr>
          <a:lstStyle/>
          <a:p>
            <a:pPr marL="285115" indent="-269875">
              <a:lnSpc>
                <a:spcPct val="100000"/>
              </a:lnSpc>
              <a:spcBef>
                <a:spcPts val="1560"/>
              </a:spcBef>
              <a:buClr>
                <a:srgbClr val="B3231F"/>
              </a:buClr>
              <a:buChar char="•"/>
              <a:tabLst>
                <a:tab pos="285115" algn="l"/>
              </a:tabLst>
            </a:pPr>
            <a:r>
              <a:rPr dirty="0" sz="2900" spc="65">
                <a:latin typeface="Lucida Sans Unicode"/>
                <a:cs typeface="Lucida Sans Unicode"/>
              </a:rPr>
              <a:t>EAST</a:t>
            </a:r>
            <a:r>
              <a:rPr dirty="0" sz="2900" spc="-32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ASIA</a:t>
            </a:r>
            <a:r>
              <a:rPr dirty="0" sz="2900" spc="-325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SUMMIT</a:t>
            </a:r>
            <a:endParaRPr sz="2900">
              <a:latin typeface="Lucida Sans Unicode"/>
              <a:cs typeface="Lucida Sans Unicode"/>
            </a:endParaRPr>
          </a:p>
          <a:p>
            <a:pPr marL="13970">
              <a:lnSpc>
                <a:spcPct val="100000"/>
              </a:lnSpc>
              <a:spcBef>
                <a:spcPts val="1485"/>
              </a:spcBef>
            </a:pPr>
            <a:r>
              <a:rPr dirty="0" sz="2950">
                <a:latin typeface="Lucida Sans Unicode"/>
                <a:cs typeface="Lucida Sans Unicode"/>
              </a:rPr>
              <a:t>•ASIA</a:t>
            </a:r>
            <a:r>
              <a:rPr dirty="0" sz="2950" spc="-315">
                <a:latin typeface="Lucida Sans Unicode"/>
                <a:cs typeface="Lucida Sans Unicode"/>
              </a:rPr>
              <a:t> </a:t>
            </a:r>
            <a:r>
              <a:rPr dirty="0" sz="2950" spc="-20">
                <a:latin typeface="Lucida Sans Unicode"/>
                <a:cs typeface="Lucida Sans Unicode"/>
              </a:rPr>
              <a:t>PACIFIC</a:t>
            </a:r>
            <a:r>
              <a:rPr dirty="0" sz="2950" spc="-110">
                <a:latin typeface="Lucida Sans Unicode"/>
                <a:cs typeface="Lucida Sans Unicode"/>
              </a:rPr>
              <a:t> </a:t>
            </a:r>
            <a:r>
              <a:rPr dirty="0" sz="2950" spc="-35">
                <a:latin typeface="Lucida Sans Unicode"/>
                <a:cs typeface="Lucida Sans Unicode"/>
              </a:rPr>
              <a:t>COMMUNITY</a:t>
            </a:r>
            <a:endParaRPr sz="2950">
              <a:latin typeface="Lucida Sans Unicode"/>
              <a:cs typeface="Lucida Sans Unicode"/>
            </a:endParaRPr>
          </a:p>
          <a:p>
            <a:pPr marL="285115" indent="-272415">
              <a:lnSpc>
                <a:spcPct val="100000"/>
              </a:lnSpc>
              <a:spcBef>
                <a:spcPts val="1475"/>
              </a:spcBef>
              <a:buClr>
                <a:srgbClr val="B32323"/>
              </a:buClr>
              <a:buChar char="•"/>
              <a:tabLst>
                <a:tab pos="285115" algn="l"/>
              </a:tabLst>
            </a:pPr>
            <a:r>
              <a:rPr dirty="0" sz="3000">
                <a:latin typeface="Lucida Sans Unicode"/>
                <a:cs typeface="Lucida Sans Unicode"/>
              </a:rPr>
              <a:t>EASTASIAN</a:t>
            </a:r>
            <a:r>
              <a:rPr dirty="0" sz="3000" spc="-60">
                <a:latin typeface="Lucida Sans Unicode"/>
                <a:cs typeface="Lucida Sans Unicode"/>
              </a:rPr>
              <a:t> </a:t>
            </a:r>
            <a:r>
              <a:rPr dirty="0" sz="3000" spc="-55">
                <a:latin typeface="Lucida Sans Unicode"/>
                <a:cs typeface="Lucida Sans Unicode"/>
              </a:rPr>
              <a:t>COMMUNITY</a:t>
            </a:r>
            <a:endParaRPr sz="3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3000" spc="-30">
                <a:latin typeface="Lucida Sans Unicode"/>
                <a:cs typeface="Lucida Sans Unicode"/>
              </a:rPr>
              <a:t>•ASS0CIATION</a:t>
            </a:r>
            <a:r>
              <a:rPr dirty="0" sz="3000" spc="-70">
                <a:latin typeface="Lucida Sans Unicode"/>
                <a:cs typeface="Lucida Sans Unicode"/>
              </a:rPr>
              <a:t> </a:t>
            </a:r>
            <a:r>
              <a:rPr dirty="0" sz="3000">
                <a:latin typeface="Lucida Sans Unicode"/>
                <a:cs typeface="Lucida Sans Unicode"/>
              </a:rPr>
              <a:t>OF</a:t>
            </a:r>
            <a:r>
              <a:rPr dirty="0" sz="3000" spc="-240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SOUTHEASTASIAN</a:t>
            </a:r>
            <a:r>
              <a:rPr dirty="0" sz="3000" spc="-275">
                <a:latin typeface="Lucida Sans Unicode"/>
                <a:cs typeface="Lucida Sans Unicode"/>
              </a:rPr>
              <a:t> </a:t>
            </a:r>
            <a:r>
              <a:rPr dirty="0" sz="3000" spc="-160">
                <a:latin typeface="Lucida Sans Unicode"/>
                <a:cs typeface="Lucida Sans Unicode"/>
              </a:rPr>
              <a:t>NATIONS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6690" y="163576"/>
            <a:ext cx="3924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65">
                <a:solidFill>
                  <a:srgbClr val="563800"/>
                </a:solidFill>
                <a:latin typeface="Lucida Sans Unicode"/>
                <a:cs typeface="Lucida Sans Unicode"/>
              </a:rPr>
              <a:t>File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98522" y="163576"/>
            <a:ext cx="42862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75">
                <a:solidFill>
                  <a:srgbClr val="4F3100"/>
                </a:solidFill>
                <a:latin typeface="Lucida Sans Unicode"/>
                <a:cs typeface="Lucida Sans Unicode"/>
              </a:rPr>
              <a:t>Edit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2898" y="166623"/>
            <a:ext cx="513080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14">
                <a:solidFill>
                  <a:srgbClr val="593616"/>
                </a:solidFill>
              </a:rPr>
              <a:t>View</a:t>
            </a:r>
            <a:endParaRPr sz="1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424176" y="3529076"/>
              <a:ext cx="8637270" cy="0"/>
            </a:xfrm>
            <a:custGeom>
              <a:avLst/>
              <a:gdLst/>
              <a:ahLst/>
              <a:cxnLst/>
              <a:rect l="l" t="t" r="r" b="b"/>
              <a:pathLst>
                <a:path w="8637270" h="0">
                  <a:moveTo>
                    <a:pt x="0" y="0"/>
                  </a:moveTo>
                  <a:lnTo>
                    <a:pt x="8637016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99838" y="355853"/>
            <a:ext cx="885825" cy="398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0415" algn="l"/>
              </a:tabLst>
            </a:pPr>
            <a:r>
              <a:rPr dirty="0" sz="2450" spc="-385">
                <a:solidFill>
                  <a:srgbClr val="B81F15"/>
                </a:solidFill>
                <a:latin typeface="Lucida Sans Unicode"/>
                <a:cs typeface="Lucida Sans Unicode"/>
              </a:rPr>
              <a:t>-</a:t>
            </a:r>
            <a:r>
              <a:rPr dirty="0" sz="2450" spc="90">
                <a:solidFill>
                  <a:srgbClr val="B81F15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710">
                <a:solidFill>
                  <a:srgbClr val="A81623"/>
                </a:solidFill>
                <a:latin typeface="Lucida Sans Unicode"/>
                <a:cs typeface="Lucida Sans Unicode"/>
              </a:rPr>
              <a:t>-</a:t>
            </a:r>
            <a:r>
              <a:rPr dirty="0" sz="2450" spc="170">
                <a:solidFill>
                  <a:srgbClr val="A81623"/>
                </a:solidFill>
                <a:latin typeface="Lucida Sans Unicode"/>
                <a:cs typeface="Lucida Sans Unicode"/>
              </a:rPr>
              <a:t> </a:t>
            </a:r>
            <a:r>
              <a:rPr dirty="0" sz="2450" spc="-695" i="1">
                <a:solidFill>
                  <a:srgbClr val="AE281C"/>
                </a:solidFill>
                <a:latin typeface="Arial"/>
                <a:cs typeface="Arial"/>
              </a:rPr>
              <a:t>e</a:t>
            </a:r>
            <a:r>
              <a:rPr dirty="0" sz="2450" i="1">
                <a:solidFill>
                  <a:srgbClr val="AE281C"/>
                </a:solidFill>
                <a:latin typeface="Arial"/>
                <a:cs typeface="Arial"/>
              </a:rPr>
              <a:t>	</a:t>
            </a:r>
            <a:r>
              <a:rPr dirty="0" sz="2450" spc="-695" i="1">
                <a:solidFill>
                  <a:srgbClr val="AC2A1C"/>
                </a:solidFill>
                <a:latin typeface="Arial"/>
                <a:cs typeface="Arial"/>
              </a:rPr>
              <a:t>e</a:t>
            </a:r>
            <a:endParaRPr sz="245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603372" y="332493"/>
            <a:ext cx="7632065" cy="540639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algn="ctr" marR="143510">
              <a:lnSpc>
                <a:spcPct val="100000"/>
              </a:lnSpc>
              <a:spcBef>
                <a:spcPts val="280"/>
              </a:spcBef>
              <a:tabLst>
                <a:tab pos="467995" algn="l"/>
                <a:tab pos="1102360" algn="l"/>
              </a:tabLst>
            </a:pPr>
            <a:r>
              <a:rPr dirty="0" sz="2450" spc="-50" i="1">
                <a:solidFill>
                  <a:srgbClr val="AA281D"/>
                </a:solidFill>
                <a:latin typeface="Arial"/>
                <a:cs typeface="Arial"/>
              </a:rPr>
              <a:t>a</a:t>
            </a:r>
            <a:r>
              <a:rPr dirty="0" sz="2450" i="1">
                <a:solidFill>
                  <a:srgbClr val="AA281D"/>
                </a:solidFill>
                <a:latin typeface="Arial"/>
                <a:cs typeface="Arial"/>
              </a:rPr>
              <a:t>	</a:t>
            </a:r>
            <a:r>
              <a:rPr dirty="0" sz="2450" spc="-50" i="1">
                <a:solidFill>
                  <a:srgbClr val="BF2D2A"/>
                </a:solidFill>
                <a:latin typeface="Arial"/>
                <a:cs typeface="Arial"/>
              </a:rPr>
              <a:t>-</a:t>
            </a:r>
            <a:r>
              <a:rPr dirty="0" sz="2450" i="1">
                <a:solidFill>
                  <a:srgbClr val="BF2D2A"/>
                </a:solidFill>
                <a:latin typeface="Arial"/>
                <a:cs typeface="Arial"/>
              </a:rPr>
              <a:t>	</a:t>
            </a:r>
            <a:r>
              <a:rPr dirty="0" sz="2450" spc="-50" i="1">
                <a:solidFill>
                  <a:srgbClr val="AC1315"/>
                </a:solidFill>
                <a:latin typeface="Arial"/>
                <a:cs typeface="Arial"/>
              </a:rPr>
              <a:t>-</a:t>
            </a:r>
            <a:endParaRPr sz="2450">
              <a:latin typeface="Arial"/>
              <a:cs typeface="Arial"/>
            </a:endParaRPr>
          </a:p>
          <a:p>
            <a:pPr marL="18415">
              <a:lnSpc>
                <a:spcPts val="3570"/>
              </a:lnSpc>
              <a:spcBef>
                <a:spcPts val="245"/>
              </a:spcBef>
            </a:pPr>
            <a:r>
              <a:rPr dirty="0" sz="3250" spc="-254">
                <a:latin typeface="Lucida Sans Unicode"/>
                <a:cs typeface="Lucida Sans Unicode"/>
              </a:rPr>
              <a:t>ImpoAnt</a:t>
            </a:r>
            <a:r>
              <a:rPr dirty="0" sz="3250" spc="-360">
                <a:latin typeface="Lucida Sans Unicode"/>
                <a:cs typeface="Lucida Sans Unicode"/>
              </a:rPr>
              <a:t> </a:t>
            </a:r>
            <a:r>
              <a:rPr dirty="0" sz="3250" spc="-254">
                <a:latin typeface="Lucida Sans Unicode"/>
                <a:cs typeface="Lucida Sans Unicode"/>
              </a:rPr>
              <a:t>in</a:t>
            </a:r>
            <a:r>
              <a:rPr dirty="0" sz="3250" spc="-420">
                <a:latin typeface="Lucida Sans Unicode"/>
                <a:cs typeface="Lucida Sans Unicode"/>
              </a:rPr>
              <a:t> </a:t>
            </a:r>
            <a:r>
              <a:rPr dirty="0" sz="3250" spc="-340">
                <a:latin typeface="Lucida Sans Unicode"/>
                <a:cs typeface="Lucida Sans Unicode"/>
              </a:rPr>
              <a:t>the</a:t>
            </a:r>
            <a:r>
              <a:rPr dirty="0" sz="3250" spc="-350">
                <a:latin typeface="Lucida Sans Unicode"/>
                <a:cs typeface="Lucida Sans Unicode"/>
              </a:rPr>
              <a:t> </a:t>
            </a:r>
            <a:r>
              <a:rPr dirty="0" sz="3250" spc="-245">
                <a:latin typeface="Lucida Sans Unicode"/>
                <a:cs typeface="Lucida Sans Unicode"/>
              </a:rPr>
              <a:t>Silk</a:t>
            </a:r>
            <a:r>
              <a:rPr dirty="0" sz="3250" spc="-400">
                <a:latin typeface="Lucida Sans Unicode"/>
                <a:cs typeface="Lucida Sans Unicode"/>
              </a:rPr>
              <a:t> </a:t>
            </a:r>
            <a:r>
              <a:rPr dirty="0" sz="3250" spc="-300">
                <a:latin typeface="Lucida Sans Unicode"/>
                <a:cs typeface="Lucida Sans Unicode"/>
              </a:rPr>
              <a:t>Road</a:t>
            </a:r>
            <a:r>
              <a:rPr dirty="0" sz="3250" spc="-459">
                <a:latin typeface="Lucida Sans Unicode"/>
                <a:cs typeface="Lucida Sans Unicode"/>
              </a:rPr>
              <a:t> </a:t>
            </a:r>
            <a:r>
              <a:rPr dirty="0" sz="3250" spc="-215">
                <a:latin typeface="Lucida Sans Unicode"/>
                <a:cs typeface="Lucida Sans Unicode"/>
              </a:rPr>
              <a:t>Pade</a:t>
            </a:r>
            <a:r>
              <a:rPr dirty="0" sz="3250" spc="-320">
                <a:latin typeface="Lucida Sans Unicode"/>
                <a:cs typeface="Lucida Sans Unicode"/>
              </a:rPr>
              <a:t> </a:t>
            </a:r>
            <a:r>
              <a:rPr dirty="0" sz="3250" spc="-345">
                <a:latin typeface="Lucida Sans Unicode"/>
                <a:cs typeface="Lucida Sans Unicode"/>
              </a:rPr>
              <a:t>(Roman</a:t>
            </a:r>
            <a:r>
              <a:rPr dirty="0" sz="3250" spc="-310">
                <a:latin typeface="Lucida Sans Unicode"/>
                <a:cs typeface="Lucida Sans Unicode"/>
              </a:rPr>
              <a:t> </a:t>
            </a:r>
            <a:r>
              <a:rPr dirty="0" sz="3250" spc="-380">
                <a:latin typeface="Lucida Sans Unicode"/>
                <a:cs typeface="Lucida Sans Unicode"/>
              </a:rPr>
              <a:t>Empire</a:t>
            </a:r>
            <a:endParaRPr sz="3250">
              <a:latin typeface="Lucida Sans Unicode"/>
              <a:cs typeface="Lucida Sans Unicode"/>
            </a:endParaRPr>
          </a:p>
          <a:p>
            <a:pPr marL="17145">
              <a:lnSpc>
                <a:spcPts val="3650"/>
              </a:lnSpc>
            </a:pPr>
            <a:r>
              <a:rPr dirty="0" sz="3350" spc="-409">
                <a:latin typeface="Lucida Sans Unicode"/>
                <a:cs typeface="Lucida Sans Unicode"/>
              </a:rPr>
              <a:t>and</a:t>
            </a:r>
            <a:r>
              <a:rPr dirty="0" sz="3350" spc="-345">
                <a:latin typeface="Lucida Sans Unicode"/>
                <a:cs typeface="Lucida Sans Unicode"/>
              </a:rPr>
              <a:t> </a:t>
            </a:r>
            <a:r>
              <a:rPr dirty="0" sz="3350" spc="-360">
                <a:latin typeface="Lucida Sans Unicode"/>
                <a:cs typeface="Lucida Sans Unicode"/>
              </a:rPr>
              <a:t>China)</a:t>
            </a:r>
            <a:endParaRPr sz="3350">
              <a:latin typeface="Lucida Sans Unicode"/>
              <a:cs typeface="Lucida Sans Unicode"/>
            </a:endParaRPr>
          </a:p>
          <a:p>
            <a:pPr marL="24130">
              <a:lnSpc>
                <a:spcPts val="3560"/>
              </a:lnSpc>
            </a:pPr>
            <a:r>
              <a:rPr dirty="0" sz="3200" spc="-290">
                <a:latin typeface="Lucida Sans Unicode"/>
                <a:cs typeface="Lucida Sans Unicode"/>
              </a:rPr>
              <a:t>Cradle</a:t>
            </a:r>
            <a:r>
              <a:rPr dirty="0" sz="3200" spc="-275">
                <a:latin typeface="Lucida Sans Unicode"/>
                <a:cs typeface="Lucida Sans Unicode"/>
              </a:rPr>
              <a:t> </a:t>
            </a:r>
            <a:r>
              <a:rPr dirty="0" sz="3200" spc="-380">
                <a:latin typeface="Lucida Sans Unicode"/>
                <a:cs typeface="Lucida Sans Unicode"/>
              </a:rPr>
              <a:t>of</a:t>
            </a:r>
            <a:r>
              <a:rPr dirty="0" sz="3200" spc="-325">
                <a:latin typeface="Lucida Sans Unicode"/>
                <a:cs typeface="Lucida Sans Unicode"/>
              </a:rPr>
              <a:t> </a:t>
            </a:r>
            <a:r>
              <a:rPr dirty="0" sz="3200" spc="-330">
                <a:latin typeface="Lucida Sans Unicode"/>
                <a:cs typeface="Lucida Sans Unicode"/>
              </a:rPr>
              <a:t>ancient</a:t>
            </a:r>
            <a:r>
              <a:rPr dirty="0" sz="3200" spc="-245">
                <a:latin typeface="Lucida Sans Unicode"/>
                <a:cs typeface="Lucida Sans Unicode"/>
              </a:rPr>
              <a:t> </a:t>
            </a:r>
            <a:r>
              <a:rPr dirty="0" sz="3200" spc="-345">
                <a:latin typeface="Lucida Sans Unicode"/>
                <a:cs typeface="Lucida Sans Unicode"/>
              </a:rPr>
              <a:t>civilizations</a:t>
            </a:r>
            <a:r>
              <a:rPr dirty="0" sz="3200" spc="-265">
                <a:latin typeface="Lucida Sans Unicode"/>
                <a:cs typeface="Lucida Sans Unicode"/>
              </a:rPr>
              <a:t> </a:t>
            </a:r>
            <a:r>
              <a:rPr dirty="0" sz="3200" spc="-1380">
                <a:latin typeface="Lucida Sans Unicode"/>
                <a:cs typeface="Lucida Sans Unicode"/>
              </a:rPr>
              <a:t>—</a:t>
            </a:r>
            <a:r>
              <a:rPr dirty="0" sz="3200" spc="-315">
                <a:latin typeface="Lucida Sans Unicode"/>
                <a:cs typeface="Lucida Sans Unicode"/>
              </a:rPr>
              <a:t> </a:t>
            </a:r>
            <a:r>
              <a:rPr dirty="0" sz="3200" spc="-320">
                <a:latin typeface="Lucida Sans Unicode"/>
                <a:cs typeface="Lucida Sans Unicode"/>
              </a:rPr>
              <a:t>China,</a:t>
            </a:r>
            <a:r>
              <a:rPr dirty="0" sz="3200" spc="285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Japan</a:t>
            </a:r>
            <a:endParaRPr sz="3200">
              <a:latin typeface="Lucida Sans Unicode"/>
              <a:cs typeface="Lucida Sans Unicode"/>
            </a:endParaRPr>
          </a:p>
          <a:p>
            <a:pPr marL="24765">
              <a:lnSpc>
                <a:spcPts val="3470"/>
              </a:lnSpc>
            </a:pPr>
            <a:r>
              <a:rPr dirty="0" sz="3150" spc="-310">
                <a:latin typeface="Lucida Sans Unicode"/>
                <a:cs typeface="Lucida Sans Unicode"/>
              </a:rPr>
              <a:t>and</a:t>
            </a:r>
            <a:r>
              <a:rPr dirty="0" sz="3150" spc="-345">
                <a:latin typeface="Lucida Sans Unicode"/>
                <a:cs typeface="Lucida Sans Unicode"/>
              </a:rPr>
              <a:t> </a:t>
            </a:r>
            <a:r>
              <a:rPr dirty="0" sz="3150" spc="-370">
                <a:latin typeface="Lucida Sans Unicode"/>
                <a:cs typeface="Lucida Sans Unicode"/>
              </a:rPr>
              <a:t>Mongolia</a:t>
            </a:r>
            <a:endParaRPr sz="3150">
              <a:latin typeface="Lucida Sans Unicode"/>
              <a:cs typeface="Lucida Sans Unicode"/>
            </a:endParaRPr>
          </a:p>
          <a:p>
            <a:pPr marL="17145">
              <a:lnSpc>
                <a:spcPts val="3545"/>
              </a:lnSpc>
            </a:pPr>
            <a:r>
              <a:rPr dirty="0" sz="3350" spc="-459">
                <a:latin typeface="Lucida Sans Unicode"/>
                <a:cs typeface="Lucida Sans Unicode"/>
              </a:rPr>
              <a:t>High</a:t>
            </a:r>
            <a:r>
              <a:rPr dirty="0" sz="3350" spc="-385">
                <a:latin typeface="Lucida Sans Unicode"/>
                <a:cs typeface="Lucida Sans Unicode"/>
              </a:rPr>
              <a:t> </a:t>
            </a:r>
            <a:r>
              <a:rPr dirty="0" sz="3350" spc="-480">
                <a:latin typeface="Lucida Sans Unicode"/>
                <a:cs typeface="Lucida Sans Unicode"/>
              </a:rPr>
              <a:t>population</a:t>
            </a:r>
            <a:r>
              <a:rPr dirty="0" sz="3350" spc="15">
                <a:latin typeface="Lucida Sans Unicode"/>
                <a:cs typeface="Lucida Sans Unicode"/>
              </a:rPr>
              <a:t> </a:t>
            </a:r>
            <a:r>
              <a:rPr dirty="0" sz="3350" spc="-270">
                <a:latin typeface="Lucida Sans Unicode"/>
                <a:cs typeface="Lucida Sans Unicode"/>
              </a:rPr>
              <a:t>densiĘ;</a:t>
            </a:r>
            <a:r>
              <a:rPr dirty="0" sz="3350" spc="-360">
                <a:latin typeface="Lucida Sans Unicode"/>
                <a:cs typeface="Lucida Sans Unicode"/>
              </a:rPr>
              <a:t> </a:t>
            </a:r>
            <a:r>
              <a:rPr dirty="0" sz="3350" spc="-370">
                <a:latin typeface="Lucida Sans Unicode"/>
                <a:cs typeface="Lucida Sans Unicode"/>
              </a:rPr>
              <a:t>cradle</a:t>
            </a:r>
            <a:r>
              <a:rPr dirty="0" sz="3350" spc="-350">
                <a:latin typeface="Lucida Sans Unicode"/>
                <a:cs typeface="Lucida Sans Unicode"/>
              </a:rPr>
              <a:t> </a:t>
            </a:r>
            <a:r>
              <a:rPr dirty="0" sz="3350" spc="-415">
                <a:latin typeface="Lucida Sans Unicode"/>
                <a:cs typeface="Lucida Sans Unicode"/>
              </a:rPr>
              <a:t>of</a:t>
            </a:r>
            <a:r>
              <a:rPr dirty="0" sz="3350" spc="-370">
                <a:latin typeface="Lucida Sans Unicode"/>
                <a:cs typeface="Lucida Sans Unicode"/>
              </a:rPr>
              <a:t> </a:t>
            </a:r>
            <a:r>
              <a:rPr dirty="0" sz="3350" spc="-434">
                <a:latin typeface="Lucida Sans Unicode"/>
                <a:cs typeface="Lucida Sans Unicode"/>
              </a:rPr>
              <a:t>Indian</a:t>
            </a:r>
            <a:endParaRPr sz="3350">
              <a:latin typeface="Lucida Sans Unicode"/>
              <a:cs typeface="Lucida Sans Unicode"/>
            </a:endParaRPr>
          </a:p>
          <a:p>
            <a:pPr marL="14604">
              <a:lnSpc>
                <a:spcPts val="3520"/>
              </a:lnSpc>
            </a:pPr>
            <a:r>
              <a:rPr dirty="0" sz="3450" spc="-480">
                <a:latin typeface="Lucida Sans Unicode"/>
                <a:cs typeface="Lucida Sans Unicode"/>
              </a:rPr>
              <a:t>civilization</a:t>
            </a:r>
            <a:endParaRPr sz="3450">
              <a:latin typeface="Lucida Sans Unicode"/>
              <a:cs typeface="Lucida Sans Unicode"/>
            </a:endParaRPr>
          </a:p>
          <a:p>
            <a:pPr marL="12700" marR="134620" indent="6985">
              <a:lnSpc>
                <a:spcPct val="88000"/>
              </a:lnSpc>
              <a:spcBef>
                <a:spcPts val="240"/>
              </a:spcBef>
            </a:pPr>
            <a:r>
              <a:rPr dirty="0" sz="3150" spc="-280">
                <a:latin typeface="Lucida Sans Unicode"/>
                <a:cs typeface="Lucida Sans Unicode"/>
              </a:rPr>
              <a:t>Located</a:t>
            </a:r>
            <a:r>
              <a:rPr dirty="0" sz="3150" spc="-260">
                <a:latin typeface="Lucida Sans Unicode"/>
                <a:cs typeface="Lucida Sans Unicode"/>
              </a:rPr>
              <a:t> </a:t>
            </a:r>
            <a:r>
              <a:rPr dirty="0" sz="3150" spc="-254">
                <a:latin typeface="Lucida Sans Unicode"/>
                <a:cs typeface="Lucida Sans Unicode"/>
              </a:rPr>
              <a:t>in</a:t>
            </a:r>
            <a:r>
              <a:rPr dirty="0" sz="3150" spc="-305">
                <a:latin typeface="Lucida Sans Unicode"/>
                <a:cs typeface="Lucida Sans Unicode"/>
              </a:rPr>
              <a:t> </a:t>
            </a:r>
            <a:r>
              <a:rPr dirty="0" sz="3150" spc="-300">
                <a:latin typeface="Lucida Sans Unicode"/>
                <a:cs typeface="Lucida Sans Unicode"/>
              </a:rPr>
              <a:t>the</a:t>
            </a:r>
            <a:r>
              <a:rPr dirty="0" sz="3150" spc="-425">
                <a:latin typeface="Lucida Sans Unicode"/>
                <a:cs typeface="Lucida Sans Unicode"/>
              </a:rPr>
              <a:t> </a:t>
            </a:r>
            <a:r>
              <a:rPr dirty="0" sz="3150" spc="-320">
                <a:latin typeface="Lucida Sans Unicode"/>
                <a:cs typeface="Lucida Sans Unicode"/>
              </a:rPr>
              <a:t>Asia-</a:t>
            </a:r>
            <a:r>
              <a:rPr dirty="0" sz="3150" spc="-270">
                <a:latin typeface="Lucida Sans Unicode"/>
                <a:cs typeface="Lucida Sans Unicode"/>
              </a:rPr>
              <a:t>Pacific</a:t>
            </a:r>
            <a:r>
              <a:rPr dirty="0" sz="3150" spc="-165">
                <a:latin typeface="Lucida Sans Unicode"/>
                <a:cs typeface="Lucida Sans Unicode"/>
              </a:rPr>
              <a:t> </a:t>
            </a:r>
            <a:r>
              <a:rPr dirty="0" sz="3150" spc="-250">
                <a:latin typeface="Lucida Sans Unicode"/>
                <a:cs typeface="Lucida Sans Unicode"/>
              </a:rPr>
              <a:t>Ring</a:t>
            </a:r>
            <a:r>
              <a:rPr dirty="0" sz="3150" spc="-260">
                <a:latin typeface="Lucida Sans Unicode"/>
                <a:cs typeface="Lucida Sans Unicode"/>
              </a:rPr>
              <a:t> </a:t>
            </a:r>
            <a:r>
              <a:rPr dirty="0" sz="3150" spc="-345">
                <a:latin typeface="Lucida Sans Unicode"/>
                <a:cs typeface="Lucida Sans Unicode"/>
              </a:rPr>
              <a:t>of</a:t>
            </a:r>
            <a:r>
              <a:rPr dirty="0" sz="3150" spc="-280">
                <a:latin typeface="Lucida Sans Unicode"/>
                <a:cs typeface="Lucida Sans Unicode"/>
              </a:rPr>
              <a:t> </a:t>
            </a:r>
            <a:r>
              <a:rPr dirty="0" sz="3150" spc="-25">
                <a:latin typeface="Lucida Sans Unicode"/>
                <a:cs typeface="Lucida Sans Unicode"/>
              </a:rPr>
              <a:t>Fire; </a:t>
            </a:r>
            <a:r>
              <a:rPr dirty="0" sz="3150" spc="-325">
                <a:latin typeface="Lucida Sans Unicode"/>
                <a:cs typeface="Lucida Sans Unicode"/>
              </a:rPr>
              <a:t>historically</a:t>
            </a:r>
            <a:r>
              <a:rPr dirty="0" sz="3150" spc="204">
                <a:latin typeface="Lucida Sans Unicode"/>
                <a:cs typeface="Lucida Sans Unicode"/>
              </a:rPr>
              <a:t> </a:t>
            </a:r>
            <a:r>
              <a:rPr dirty="0" sz="3150" spc="-300">
                <a:latin typeface="Lucida Sans Unicode"/>
                <a:cs typeface="Lucida Sans Unicode"/>
              </a:rPr>
              <a:t>the</a:t>
            </a:r>
            <a:r>
              <a:rPr dirty="0" sz="3150" spc="-350">
                <a:latin typeface="Lucida Sans Unicode"/>
                <a:cs typeface="Lucida Sans Unicode"/>
              </a:rPr>
              <a:t> </a:t>
            </a:r>
            <a:r>
              <a:rPr dirty="0" sz="3150" spc="-300">
                <a:latin typeface="Lucida Sans Unicode"/>
                <a:cs typeface="Lucida Sans Unicode"/>
              </a:rPr>
              <a:t>goal</a:t>
            </a:r>
            <a:r>
              <a:rPr dirty="0" sz="3150" spc="-265">
                <a:latin typeface="Lucida Sans Unicode"/>
                <a:cs typeface="Lucida Sans Unicode"/>
              </a:rPr>
              <a:t> </a:t>
            </a:r>
            <a:r>
              <a:rPr dirty="0" sz="3150" spc="-350">
                <a:latin typeface="Lucida Sans Unicode"/>
                <a:cs typeface="Lucida Sans Unicode"/>
              </a:rPr>
              <a:t>destination</a:t>
            </a:r>
            <a:r>
              <a:rPr dirty="0" sz="3150" spc="50">
                <a:latin typeface="Lucida Sans Unicode"/>
                <a:cs typeface="Lucida Sans Unicode"/>
              </a:rPr>
              <a:t> </a:t>
            </a:r>
            <a:r>
              <a:rPr dirty="0" sz="3150" spc="-185">
                <a:latin typeface="Lucida Sans Unicode"/>
                <a:cs typeface="Lucida Sans Unicode"/>
              </a:rPr>
              <a:t>ofthe</a:t>
            </a:r>
            <a:r>
              <a:rPr dirty="0" sz="3150" spc="-315">
                <a:latin typeface="Lucida Sans Unicode"/>
                <a:cs typeface="Lucida Sans Unicode"/>
              </a:rPr>
              <a:t> </a:t>
            </a:r>
            <a:r>
              <a:rPr dirty="0" sz="3150" spc="-305">
                <a:latin typeface="Lucida Sans Unicode"/>
                <a:cs typeface="Lucida Sans Unicode"/>
              </a:rPr>
              <a:t>European </a:t>
            </a:r>
            <a:r>
              <a:rPr dirty="0" sz="3250" spc="-425">
                <a:latin typeface="Lucida Sans Unicode"/>
                <a:cs typeface="Lucida Sans Unicode"/>
              </a:rPr>
              <a:t>expeditions</a:t>
            </a:r>
            <a:r>
              <a:rPr dirty="0" sz="3250" spc="-65">
                <a:latin typeface="Lucida Sans Unicode"/>
                <a:cs typeface="Lucida Sans Unicode"/>
              </a:rPr>
              <a:t> </a:t>
            </a:r>
            <a:r>
              <a:rPr dirty="0" sz="3250" spc="-380">
                <a:latin typeface="Lucida Sans Unicode"/>
                <a:cs typeface="Lucida Sans Unicode"/>
              </a:rPr>
              <a:t>that</a:t>
            </a:r>
            <a:r>
              <a:rPr dirty="0" sz="3250" spc="-459">
                <a:latin typeface="Lucida Sans Unicode"/>
                <a:cs typeface="Lucida Sans Unicode"/>
              </a:rPr>
              <a:t> </a:t>
            </a:r>
            <a:r>
              <a:rPr dirty="0" sz="3250" spc="-315">
                <a:latin typeface="Lucida Sans Unicode"/>
                <a:cs typeface="Lucida Sans Unicode"/>
              </a:rPr>
              <a:t>search</a:t>
            </a:r>
            <a:r>
              <a:rPr dirty="0" sz="3250" spc="-270">
                <a:latin typeface="Lucida Sans Unicode"/>
                <a:cs typeface="Lucida Sans Unicode"/>
              </a:rPr>
              <a:t> </a:t>
            </a:r>
            <a:r>
              <a:rPr dirty="0" sz="3250" spc="-370">
                <a:latin typeface="Lucida Sans Unicode"/>
                <a:cs typeface="Lucida Sans Unicode"/>
              </a:rPr>
              <a:t>for</a:t>
            </a:r>
            <a:r>
              <a:rPr dirty="0" sz="3250" spc="-475">
                <a:latin typeface="Lucida Sans Unicode"/>
                <a:cs typeface="Lucida Sans Unicode"/>
              </a:rPr>
              <a:t> </a:t>
            </a:r>
            <a:r>
              <a:rPr dirty="0" sz="3250" spc="-310">
                <a:latin typeface="Lucida Sans Unicode"/>
                <a:cs typeface="Lucida Sans Unicode"/>
              </a:rPr>
              <a:t>spice</a:t>
            </a:r>
            <a:endParaRPr sz="3250">
              <a:latin typeface="Lucida Sans Unicode"/>
              <a:cs typeface="Lucida Sans Unicode"/>
            </a:endParaRPr>
          </a:p>
          <a:p>
            <a:pPr marL="17145">
              <a:lnSpc>
                <a:spcPts val="3704"/>
              </a:lnSpc>
              <a:spcBef>
                <a:spcPts val="5"/>
              </a:spcBef>
            </a:pPr>
            <a:r>
              <a:rPr dirty="0" sz="3350" spc="-434">
                <a:latin typeface="Lucida Sans Unicode"/>
                <a:cs typeface="Lucida Sans Unicode"/>
              </a:rPr>
              <a:t>Many</a:t>
            </a:r>
            <a:r>
              <a:rPr dirty="0" sz="3350" spc="-210">
                <a:latin typeface="Lucida Sans Unicode"/>
                <a:cs typeface="Lucida Sans Unicode"/>
              </a:rPr>
              <a:t> </a:t>
            </a:r>
            <a:r>
              <a:rPr dirty="0" sz="3350" spc="-330">
                <a:latin typeface="Lucida Sans Unicode"/>
                <a:cs typeface="Lucida Sans Unicode"/>
              </a:rPr>
              <a:t>are</a:t>
            </a:r>
            <a:r>
              <a:rPr dirty="0" sz="3350" spc="-395">
                <a:latin typeface="Lucida Sans Unicode"/>
                <a:cs typeface="Lucida Sans Unicode"/>
              </a:rPr>
              <a:t> </a:t>
            </a:r>
            <a:r>
              <a:rPr dirty="0" sz="3350" spc="-430">
                <a:latin typeface="Lucida Sans Unicode"/>
                <a:cs typeface="Lucida Sans Unicode"/>
              </a:rPr>
              <a:t>ańd</a:t>
            </a:r>
            <a:r>
              <a:rPr dirty="0" sz="3350" spc="-380">
                <a:latin typeface="Lucida Sans Unicode"/>
                <a:cs typeface="Lucida Sans Unicode"/>
              </a:rPr>
              <a:t> </a:t>
            </a:r>
            <a:r>
              <a:rPr dirty="0" sz="3350" spc="-415">
                <a:latin typeface="Lucida Sans Unicode"/>
                <a:cs typeface="Lucida Sans Unicode"/>
              </a:rPr>
              <a:t>desert</a:t>
            </a:r>
            <a:r>
              <a:rPr dirty="0" sz="3350" spc="-380">
                <a:latin typeface="Lucida Sans Unicode"/>
                <a:cs typeface="Lucida Sans Unicode"/>
              </a:rPr>
              <a:t> </a:t>
            </a:r>
            <a:r>
              <a:rPr dirty="0" sz="3350" spc="-405">
                <a:latin typeface="Lucida Sans Unicode"/>
                <a:cs typeface="Lucida Sans Unicode"/>
              </a:rPr>
              <a:t>regions</a:t>
            </a:r>
            <a:r>
              <a:rPr dirty="0" sz="3350" spc="-420">
                <a:latin typeface="Lucida Sans Unicode"/>
                <a:cs typeface="Lucida Sans Unicode"/>
              </a:rPr>
              <a:t> </a:t>
            </a:r>
            <a:r>
              <a:rPr dirty="0" sz="3350" spc="-459">
                <a:latin typeface="Lucida Sans Unicode"/>
                <a:cs typeface="Lucida Sans Unicode"/>
              </a:rPr>
              <a:t>but</a:t>
            </a:r>
            <a:r>
              <a:rPr dirty="0" sz="3350" spc="-405">
                <a:latin typeface="Lucida Sans Unicode"/>
                <a:cs typeface="Lucida Sans Unicode"/>
              </a:rPr>
              <a:t> </a:t>
            </a:r>
            <a:r>
              <a:rPr dirty="0" sz="3350" spc="-250">
                <a:latin typeface="Lucida Sans Unicode"/>
                <a:cs typeface="Lucida Sans Unicode"/>
              </a:rPr>
              <a:t>sewe</a:t>
            </a:r>
            <a:r>
              <a:rPr dirty="0" sz="3350" spc="-434">
                <a:latin typeface="Lucida Sans Unicode"/>
                <a:cs typeface="Lucida Sans Unicode"/>
              </a:rPr>
              <a:t> </a:t>
            </a:r>
            <a:r>
              <a:rPr dirty="0" sz="3350" spc="-170">
                <a:latin typeface="Lucida Sans Unicode"/>
                <a:cs typeface="Lucida Sans Unicode"/>
              </a:rPr>
              <a:t>as</a:t>
            </a:r>
            <a:r>
              <a:rPr dirty="0" sz="3350" spc="-555">
                <a:latin typeface="Lucida Sans Unicode"/>
                <a:cs typeface="Lucida Sans Unicode"/>
              </a:rPr>
              <a:t> </a:t>
            </a:r>
            <a:r>
              <a:rPr dirty="0" sz="3350" spc="-50">
                <a:latin typeface="Lucida Sans Unicode"/>
                <a:cs typeface="Lucida Sans Unicode"/>
              </a:rPr>
              <a:t>a</a:t>
            </a:r>
            <a:endParaRPr sz="3350">
              <a:latin typeface="Lucida Sans Unicode"/>
              <a:cs typeface="Lucida Sans Unicode"/>
            </a:endParaRPr>
          </a:p>
          <a:p>
            <a:pPr marL="15875">
              <a:lnSpc>
                <a:spcPts val="3645"/>
              </a:lnSpc>
            </a:pPr>
            <a:r>
              <a:rPr dirty="0" sz="3300" spc="-395">
                <a:latin typeface="Lucida Sans Unicode"/>
                <a:cs typeface="Lucida Sans Unicode"/>
              </a:rPr>
              <a:t>gateways</a:t>
            </a:r>
            <a:r>
              <a:rPr dirty="0" sz="3300" spc="-185">
                <a:latin typeface="Lucida Sans Unicode"/>
                <a:cs typeface="Lucida Sans Unicode"/>
              </a:rPr>
              <a:t> </a:t>
            </a:r>
            <a:r>
              <a:rPr dirty="0" sz="3300" spc="-395">
                <a:latin typeface="Lucida Sans Unicode"/>
                <a:cs typeface="Lucida Sans Unicode"/>
              </a:rPr>
              <a:t>to</a:t>
            </a:r>
            <a:r>
              <a:rPr dirty="0" sz="3300" spc="-465">
                <a:latin typeface="Lucida Sans Unicode"/>
                <a:cs typeface="Lucida Sans Unicode"/>
              </a:rPr>
              <a:t> </a:t>
            </a:r>
            <a:r>
              <a:rPr dirty="0" sz="3300" spc="-450">
                <a:latin typeface="Lucida Sans Unicode"/>
                <a:cs typeface="Lucida Sans Unicode"/>
              </a:rPr>
              <a:t>major</a:t>
            </a:r>
            <a:r>
              <a:rPr dirty="0" sz="3300" spc="-295">
                <a:latin typeface="Lucida Sans Unicode"/>
                <a:cs typeface="Lucida Sans Unicode"/>
              </a:rPr>
              <a:t> </a:t>
            </a:r>
            <a:r>
              <a:rPr dirty="0" sz="3300" spc="-395">
                <a:latin typeface="Lucida Sans Unicode"/>
                <a:cs typeface="Lucida Sans Unicode"/>
              </a:rPr>
              <a:t>bodies</a:t>
            </a:r>
            <a:r>
              <a:rPr dirty="0" sz="3300" spc="-250">
                <a:latin typeface="Lucida Sans Unicode"/>
                <a:cs typeface="Lucida Sans Unicode"/>
              </a:rPr>
              <a:t> </a:t>
            </a:r>
            <a:r>
              <a:rPr dirty="0" sz="3300" spc="-395">
                <a:latin typeface="Lucida Sans Unicode"/>
                <a:cs typeface="Lucida Sans Unicode"/>
              </a:rPr>
              <a:t>of</a:t>
            </a:r>
            <a:r>
              <a:rPr dirty="0" sz="3300" spc="-345">
                <a:latin typeface="Lucida Sans Unicode"/>
                <a:cs typeface="Lucida Sans Unicode"/>
              </a:rPr>
              <a:t> </a:t>
            </a:r>
            <a:r>
              <a:rPr dirty="0" sz="3300" spc="-375">
                <a:latin typeface="Lucida Sans Unicode"/>
                <a:cs typeface="Lucida Sans Unicode"/>
              </a:rPr>
              <a:t>water</a:t>
            </a:r>
            <a:r>
              <a:rPr dirty="0" sz="3300" spc="-425">
                <a:latin typeface="Lucida Sans Unicode"/>
                <a:cs typeface="Lucida Sans Unicode"/>
              </a:rPr>
              <a:t> </a:t>
            </a:r>
            <a:r>
              <a:rPr dirty="0" sz="3300" spc="-320">
                <a:latin typeface="Lucida Sans Unicode"/>
                <a:cs typeface="Lucida Sans Unicode"/>
              </a:rPr>
              <a:t>in</a:t>
            </a:r>
            <a:r>
              <a:rPr dirty="0" sz="3300" spc="-445">
                <a:latin typeface="Lucida Sans Unicode"/>
                <a:cs typeface="Lucida Sans Unicode"/>
              </a:rPr>
              <a:t> </a:t>
            </a:r>
            <a:r>
              <a:rPr dirty="0" sz="3300" spc="-345">
                <a:latin typeface="Lucida Sans Unicode"/>
                <a:cs typeface="Lucida Sans Unicode"/>
              </a:rPr>
              <a:t>the</a:t>
            </a:r>
            <a:r>
              <a:rPr dirty="0" sz="3300" spc="-340">
                <a:latin typeface="Lucida Sans Unicode"/>
                <a:cs typeface="Lucida Sans Unicode"/>
              </a:rPr>
              <a:t> </a:t>
            </a:r>
            <a:r>
              <a:rPr dirty="0" sz="3300" spc="-530">
                <a:latin typeface="Lucida Sans Unicode"/>
                <a:cs typeface="Lucida Sans Unicode"/>
              </a:rPr>
              <a:t>wo¥d</a:t>
            </a:r>
            <a:endParaRPr sz="33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16539" y="2561082"/>
            <a:ext cx="307975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 spc="55">
                <a:solidFill>
                  <a:srgbClr val="AC1F13"/>
                </a:solidFill>
                <a:latin typeface="Lucida Sans Unicode"/>
                <a:cs typeface="Lucida Sans Unicode"/>
              </a:rPr>
              <a:t>•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22281" y="3439921"/>
            <a:ext cx="202565" cy="5054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50" spc="-650">
                <a:solidFill>
                  <a:srgbClr val="B5231A"/>
                </a:solidFill>
                <a:latin typeface="Lucida Sans Unicode"/>
                <a:cs typeface="Lucida Sans Unicode"/>
              </a:rPr>
              <a:t>•</a:t>
            </a:r>
            <a:endParaRPr sz="3150">
              <a:latin typeface="Lucida Sans Unicode"/>
              <a:cs typeface="Lucida Sans Unicod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48578" y="4780026"/>
            <a:ext cx="445134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50" spc="-25" i="1">
                <a:solidFill>
                  <a:srgbClr val="AF1C0F"/>
                </a:solidFill>
                <a:latin typeface="Arial"/>
                <a:cs typeface="Arial"/>
              </a:rPr>
              <a:t>•</a:t>
            </a:r>
            <a:r>
              <a:rPr dirty="0" sz="3350" spc="-25">
                <a:solidFill>
                  <a:srgbClr val="AC2313"/>
                </a:solidFill>
                <a:latin typeface="Lucida Sans Unicode"/>
                <a:cs typeface="Lucida Sans Unicode"/>
              </a:rPr>
              <a:t>•</a:t>
            </a:r>
            <a:endParaRPr sz="3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6690" y="163576"/>
            <a:ext cx="3924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65">
                <a:solidFill>
                  <a:srgbClr val="573F00"/>
                </a:solidFill>
                <a:latin typeface="Lucida Sans Unicode"/>
                <a:cs typeface="Lucida Sans Unicode"/>
              </a:rPr>
              <a:t>File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92427" y="163576"/>
            <a:ext cx="43307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65">
                <a:solidFill>
                  <a:srgbClr val="4D2F00"/>
                </a:solidFill>
                <a:latin typeface="Lucida Sans Unicode"/>
                <a:cs typeface="Lucida Sans Unicode"/>
              </a:rPr>
              <a:t>Edit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8994" y="166623"/>
            <a:ext cx="501650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35">
                <a:solidFill>
                  <a:srgbClr val="563413"/>
                </a:solidFill>
              </a:rPr>
              <a:t>View</a:t>
            </a:r>
            <a:endParaRPr sz="1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9463" y="172973"/>
            <a:ext cx="39116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30">
                <a:solidFill>
                  <a:srgbClr val="573B00"/>
                </a:solidFill>
                <a:latin typeface="Calibri"/>
                <a:cs typeface="Calibri"/>
              </a:rPr>
              <a:t>File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95200" y="172973"/>
            <a:ext cx="43624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45">
                <a:solidFill>
                  <a:srgbClr val="4D2F00"/>
                </a:solidFill>
                <a:latin typeface="Calibri"/>
                <a:cs typeface="Calibri"/>
              </a:rPr>
              <a:t>Edit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513219" y="172973"/>
            <a:ext cx="51562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20">
                <a:solidFill>
                  <a:srgbClr val="593818"/>
                </a:solidFill>
                <a:latin typeface="Calibri"/>
                <a:cs typeface="Calibri"/>
              </a:rPr>
              <a:t>View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7875" y="176276"/>
            <a:ext cx="392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563D00"/>
                </a:solidFill>
                <a:latin typeface="Lucida Sans Unicode"/>
                <a:cs typeface="Lucida Sans Unicode"/>
              </a:rPr>
              <a:t>File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93611" y="176276"/>
            <a:ext cx="440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4D2F00"/>
                </a:solidFill>
                <a:latin typeface="Lucida Sans Unicode"/>
                <a:cs typeface="Lucida Sans Unicode"/>
              </a:rPr>
              <a:t>Edit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519217" y="179323"/>
            <a:ext cx="5029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solidFill>
                  <a:srgbClr val="593616"/>
                </a:solidFill>
                <a:latin typeface="Lucida Sans Unicode"/>
                <a:cs typeface="Lucida Sans Unicode"/>
              </a:rPr>
              <a:t>View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63045" y="176276"/>
            <a:ext cx="381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>
                <a:solidFill>
                  <a:srgbClr val="492D00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611094" y="176276"/>
            <a:ext cx="401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20" i="1">
                <a:solidFill>
                  <a:srgbClr val="56340A"/>
                </a:solidFill>
                <a:latin typeface="Calibri"/>
                <a:cs typeface="Calibri"/>
              </a:rPr>
              <a:t>Ed“it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525516" y="176276"/>
            <a:ext cx="507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B1800"/>
                </a:solidFill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76321" y="1546601"/>
            <a:ext cx="11525250" cy="4178300"/>
          </a:xfrm>
          <a:prstGeom prst="rect">
            <a:avLst/>
          </a:prstGeom>
        </p:spPr>
        <p:txBody>
          <a:bodyPr wrap="square" lIns="0" tIns="316865" rIns="0" bIns="0" rtlCol="0" vert="horz">
            <a:spAutoFit/>
          </a:bodyPr>
          <a:lstStyle/>
          <a:p>
            <a:pPr marL="473075" indent="-446405">
              <a:lnSpc>
                <a:spcPct val="100000"/>
              </a:lnSpc>
              <a:spcBef>
                <a:spcPts val="2495"/>
              </a:spcBef>
              <a:buChar char="•"/>
              <a:tabLst>
                <a:tab pos="473075" algn="l"/>
              </a:tabLst>
            </a:pPr>
            <a:r>
              <a:rPr dirty="0" sz="3400" spc="-445">
                <a:latin typeface="Times New Roman"/>
                <a:cs typeface="Times New Roman"/>
              </a:rPr>
              <a:t>Asian</a:t>
            </a:r>
            <a:r>
              <a:rPr dirty="0" sz="3400" spc="-40">
                <a:latin typeface="Times New Roman"/>
                <a:cs typeface="Times New Roman"/>
              </a:rPr>
              <a:t> </a:t>
            </a:r>
            <a:r>
              <a:rPr dirty="0" sz="3400" spc="-345">
                <a:latin typeface="Times New Roman"/>
                <a:cs typeface="Times New Roman"/>
              </a:rPr>
              <a:t>economies</a:t>
            </a:r>
            <a:r>
              <a:rPr dirty="0" sz="3400" spc="140">
                <a:latin typeface="Times New Roman"/>
                <a:cs typeface="Times New Roman"/>
              </a:rPr>
              <a:t> </a:t>
            </a:r>
            <a:r>
              <a:rPr dirty="0" sz="3400" spc="-254">
                <a:latin typeface="Times New Roman"/>
                <a:cs typeface="Times New Roman"/>
              </a:rPr>
              <a:t>ha›e</a:t>
            </a:r>
            <a:r>
              <a:rPr dirty="0" sz="3400" spc="-240">
                <a:latin typeface="Times New Roman"/>
                <a:cs typeface="Times New Roman"/>
              </a:rPr>
              <a:t> </a:t>
            </a:r>
            <a:r>
              <a:rPr dirty="0" sz="3400" spc="-470">
                <a:latin typeface="Times New Roman"/>
                <a:cs typeface="Times New Roman"/>
              </a:rPr>
              <a:t>grown</a:t>
            </a:r>
            <a:r>
              <a:rPr dirty="0" sz="3400" spc="145">
                <a:latin typeface="Times New Roman"/>
                <a:cs typeface="Times New Roman"/>
              </a:rPr>
              <a:t> </a:t>
            </a:r>
            <a:r>
              <a:rPr dirty="0" sz="3400" spc="-340">
                <a:latin typeface="Times New Roman"/>
                <a:cs typeface="Times New Roman"/>
              </a:rPr>
              <a:t>not</a:t>
            </a:r>
            <a:r>
              <a:rPr dirty="0" sz="3400" spc="-270">
                <a:latin typeface="Times New Roman"/>
                <a:cs typeface="Times New Roman"/>
              </a:rPr>
              <a:t> </a:t>
            </a:r>
            <a:r>
              <a:rPr dirty="0" sz="3400" spc="-425">
                <a:latin typeface="Times New Roman"/>
                <a:cs typeface="Times New Roman"/>
              </a:rPr>
              <a:t>only</a:t>
            </a:r>
            <a:r>
              <a:rPr dirty="0" sz="3400" spc="-55">
                <a:latin typeface="Times New Roman"/>
                <a:cs typeface="Times New Roman"/>
              </a:rPr>
              <a:t> </a:t>
            </a:r>
            <a:r>
              <a:rPr dirty="0" sz="3400" spc="-340">
                <a:latin typeface="Times New Roman"/>
                <a:cs typeface="Times New Roman"/>
              </a:rPr>
              <a:t>richer,</a:t>
            </a:r>
            <a:r>
              <a:rPr dirty="0" sz="3400" spc="85">
                <a:latin typeface="Times New Roman"/>
                <a:cs typeface="Times New Roman"/>
              </a:rPr>
              <a:t> </a:t>
            </a:r>
            <a:r>
              <a:rPr dirty="0" sz="3400" spc="-340">
                <a:latin typeface="Times New Roman"/>
                <a:cs typeface="Times New Roman"/>
              </a:rPr>
              <a:t>but</a:t>
            </a:r>
            <a:r>
              <a:rPr dirty="0" sz="3400" spc="-254">
                <a:latin typeface="Times New Roman"/>
                <a:cs typeface="Times New Roman"/>
              </a:rPr>
              <a:t> </a:t>
            </a:r>
            <a:r>
              <a:rPr dirty="0" sz="3400" spc="-265">
                <a:latin typeface="Times New Roman"/>
                <a:cs typeface="Times New Roman"/>
              </a:rPr>
              <a:t>also</a:t>
            </a:r>
            <a:r>
              <a:rPr dirty="0" sz="3400" spc="-220">
                <a:latin typeface="Times New Roman"/>
                <a:cs typeface="Times New Roman"/>
              </a:rPr>
              <a:t> </a:t>
            </a:r>
            <a:r>
              <a:rPr dirty="0" sz="3400" spc="-285">
                <a:latin typeface="Times New Roman"/>
                <a:cs typeface="Times New Roman"/>
              </a:rPr>
              <a:t>closer</a:t>
            </a:r>
            <a:r>
              <a:rPr dirty="0" sz="3400" spc="-225">
                <a:latin typeface="Times New Roman"/>
                <a:cs typeface="Times New Roman"/>
              </a:rPr>
              <a:t> </a:t>
            </a:r>
            <a:r>
              <a:rPr dirty="0" sz="3400" spc="-295">
                <a:latin typeface="Times New Roman"/>
                <a:cs typeface="Times New Roman"/>
              </a:rPr>
              <a:t>together.</a:t>
            </a:r>
            <a:endParaRPr sz="3400">
              <a:latin typeface="Times New Roman"/>
              <a:cs typeface="Times New Roman"/>
            </a:endParaRPr>
          </a:p>
          <a:p>
            <a:pPr algn="just" marL="461009" marR="5080" indent="-448945">
              <a:lnSpc>
                <a:spcPct val="98300"/>
              </a:lnSpc>
              <a:spcBef>
                <a:spcPts val="2280"/>
              </a:spcBef>
              <a:buChar char="•"/>
              <a:tabLst>
                <a:tab pos="470534" algn="l"/>
              </a:tabLst>
            </a:pPr>
            <a:r>
              <a:rPr dirty="0" baseline="1763" sz="4725" spc="-209">
                <a:latin typeface="Calibri"/>
                <a:cs typeface="Calibri"/>
              </a:rPr>
              <a:t>N</a:t>
            </a:r>
            <a:r>
              <a:rPr dirty="0" sz="3150" spc="-150">
                <a:latin typeface="Calibri"/>
                <a:cs typeface="Calibri"/>
              </a:rPr>
              <a:t>e</a:t>
            </a:r>
            <a:r>
              <a:rPr dirty="0" baseline="1763" sz="4725" spc="75">
                <a:latin typeface="Calibri"/>
                <a:cs typeface="Calibri"/>
              </a:rPr>
              <a:t>w</a:t>
            </a:r>
            <a:r>
              <a:rPr dirty="0" sz="3150" spc="-150">
                <a:latin typeface="Calibri"/>
                <a:cs typeface="Calibri"/>
              </a:rPr>
              <a:t>te</a:t>
            </a:r>
            <a:r>
              <a:rPr dirty="0" sz="3150" spc="-110">
                <a:latin typeface="Calibri"/>
                <a:cs typeface="Calibri"/>
              </a:rPr>
              <a:t>c</a:t>
            </a:r>
            <a:r>
              <a:rPr dirty="0" baseline="2645" sz="4725" spc="-225">
                <a:latin typeface="Calibri"/>
                <a:cs typeface="Calibri"/>
              </a:rPr>
              <a:t>h</a:t>
            </a:r>
            <a:r>
              <a:rPr dirty="0" baseline="2645" sz="4725" spc="-172">
                <a:latin typeface="Calibri"/>
                <a:cs typeface="Calibri"/>
              </a:rPr>
              <a:t>n</a:t>
            </a:r>
            <a:r>
              <a:rPr dirty="0" sz="3150" spc="-150">
                <a:latin typeface="Calibri"/>
                <a:cs typeface="Calibri"/>
              </a:rPr>
              <a:t>oiogica</a:t>
            </a:r>
            <a:r>
              <a:rPr dirty="0" sz="3150" spc="-430">
                <a:latin typeface="Calibri"/>
                <a:cs typeface="Calibri"/>
              </a:rPr>
              <a:t>i</a:t>
            </a:r>
            <a:r>
              <a:rPr dirty="0" sz="3150" spc="-135">
                <a:latin typeface="Calibri"/>
                <a:cs typeface="Calibri"/>
              </a:rPr>
              <a:t>t</a:t>
            </a:r>
            <a:r>
              <a:rPr dirty="0" baseline="1763" sz="4725" spc="-202">
                <a:latin typeface="Calibri"/>
                <a:cs typeface="Calibri"/>
              </a:rPr>
              <a:t>r</a:t>
            </a:r>
            <a:r>
              <a:rPr dirty="0" sz="3150" spc="-150">
                <a:latin typeface="Calibri"/>
                <a:cs typeface="Calibri"/>
              </a:rPr>
              <a:t>end</a:t>
            </a:r>
            <a:r>
              <a:rPr dirty="0" sz="3150" spc="-229">
                <a:latin typeface="Calibri"/>
                <a:cs typeface="Calibri"/>
              </a:rPr>
              <a:t>s</a:t>
            </a:r>
            <a:r>
              <a:rPr dirty="0" baseline="1763" sz="4725" spc="-202">
                <a:latin typeface="Calibri"/>
                <a:cs typeface="Calibri"/>
              </a:rPr>
              <a:t>h</a:t>
            </a:r>
            <a:r>
              <a:rPr dirty="0" sz="3150" spc="-150">
                <a:latin typeface="Calibri"/>
                <a:cs typeface="Calibri"/>
              </a:rPr>
              <a:t>av</a:t>
            </a:r>
            <a:r>
              <a:rPr dirty="0" sz="3150" spc="-170">
                <a:latin typeface="Calibri"/>
                <a:cs typeface="Calibri"/>
              </a:rPr>
              <a:t>e</a:t>
            </a:r>
            <a:r>
              <a:rPr dirty="0" sz="3150" spc="-150">
                <a:latin typeface="Calibri"/>
                <a:cs typeface="Calibri"/>
              </a:rPr>
              <a:t>fux</a:t>
            </a:r>
            <a:r>
              <a:rPr dirty="0" sz="3150" spc="-90">
                <a:latin typeface="Calibri"/>
                <a:cs typeface="Calibri"/>
              </a:rPr>
              <a:t>h</a:t>
            </a:r>
            <a:r>
              <a:rPr dirty="0" sz="3150" spc="-130">
                <a:latin typeface="Calibri"/>
                <a:cs typeface="Calibri"/>
              </a:rPr>
              <a:t>e</a:t>
            </a:r>
            <a:r>
              <a:rPr dirty="0" sz="3150" spc="105">
                <a:latin typeface="Calibri"/>
                <a:cs typeface="Calibri"/>
              </a:rPr>
              <a:t>r</a:t>
            </a:r>
            <a:r>
              <a:rPr dirty="0" sz="3150" spc="-150">
                <a:latin typeface="Calibri"/>
                <a:cs typeface="Calibri"/>
              </a:rPr>
              <a:t>strengthene</a:t>
            </a:r>
            <a:r>
              <a:rPr dirty="0" sz="3150" spc="-140">
                <a:latin typeface="Calibri"/>
                <a:cs typeface="Calibri"/>
              </a:rPr>
              <a:t>d</a:t>
            </a:r>
            <a:r>
              <a:rPr dirty="0" sz="3150" spc="170">
                <a:latin typeface="Calibri"/>
                <a:cs typeface="Calibri"/>
              </a:rPr>
              <a:t> </a:t>
            </a:r>
            <a:r>
              <a:rPr dirty="0" sz="3150" spc="-145">
                <a:latin typeface="Calibri"/>
                <a:cs typeface="Calibri"/>
              </a:rPr>
              <a:t>ties</a:t>
            </a:r>
            <a:r>
              <a:rPr dirty="0" sz="3150" spc="-10">
                <a:latin typeface="Calibri"/>
                <a:cs typeface="Calibri"/>
              </a:rPr>
              <a:t> </a:t>
            </a:r>
            <a:r>
              <a:rPr dirty="0" sz="3150" spc="-300">
                <a:latin typeface="Calibri"/>
                <a:cs typeface="Calibri"/>
              </a:rPr>
              <a:t>among</a:t>
            </a:r>
            <a:r>
              <a:rPr dirty="0" sz="3150" spc="125">
                <a:latin typeface="Calibri"/>
                <a:cs typeface="Calibri"/>
              </a:rPr>
              <a:t> </a:t>
            </a:r>
            <a:r>
              <a:rPr dirty="0" sz="3150" spc="-280">
                <a:latin typeface="Calibri"/>
                <a:cs typeface="Calibri"/>
              </a:rPr>
              <a:t>them,</a:t>
            </a:r>
            <a:r>
              <a:rPr dirty="0" sz="3150" spc="114">
                <a:latin typeface="Calibri"/>
                <a:cs typeface="Calibri"/>
              </a:rPr>
              <a:t> </a:t>
            </a:r>
            <a:r>
              <a:rPr dirty="0" sz="3150" spc="-50">
                <a:latin typeface="Calibri"/>
                <a:cs typeface="Calibri"/>
              </a:rPr>
              <a:t>as</a:t>
            </a:r>
            <a:r>
              <a:rPr dirty="0" sz="3150" spc="-90">
                <a:latin typeface="Calibri"/>
                <a:cs typeface="Calibri"/>
              </a:rPr>
              <a:t> </a:t>
            </a:r>
            <a:r>
              <a:rPr dirty="0" baseline="1763" sz="4725" spc="-30">
                <a:latin typeface="Calibri"/>
                <a:cs typeface="Calibri"/>
              </a:rPr>
              <a:t>h</a:t>
            </a:r>
            <a:r>
              <a:rPr dirty="0" sz="3150" spc="-20">
                <a:latin typeface="Calibri"/>
                <a:cs typeface="Calibri"/>
              </a:rPr>
              <a:t>ave </a:t>
            </a:r>
            <a:r>
              <a:rPr dirty="0" sz="3150" spc="-20">
                <a:latin typeface="Calibri"/>
                <a:cs typeface="Calibri"/>
              </a:rPr>
              <a:t>	</a:t>
            </a:r>
            <a:r>
              <a:rPr dirty="0" sz="3100" spc="-195">
                <a:latin typeface="Calibri"/>
                <a:cs typeface="Calibri"/>
              </a:rPr>
              <a:t>th</a:t>
            </a:r>
            <a:r>
              <a:rPr dirty="0" sz="3100" spc="-195">
                <a:latin typeface="Calibri"/>
                <a:cs typeface="Calibri"/>
              </a:rPr>
              <a:t>e</a:t>
            </a:r>
            <a:r>
              <a:rPr dirty="0" sz="3100" spc="20">
                <a:latin typeface="Calibri"/>
                <a:cs typeface="Calibri"/>
              </a:rPr>
              <a:t> </a:t>
            </a:r>
            <a:r>
              <a:rPr dirty="0" sz="3100" spc="-80">
                <a:latin typeface="Calibri"/>
                <a:cs typeface="Calibri"/>
              </a:rPr>
              <a:t>rise</a:t>
            </a:r>
            <a:r>
              <a:rPr dirty="0" sz="3100" spc="-95">
                <a:latin typeface="Calibri"/>
                <a:cs typeface="Calibri"/>
              </a:rPr>
              <a:t> </a:t>
            </a:r>
            <a:r>
              <a:rPr dirty="0" sz="3100" spc="-155">
                <a:latin typeface="Calibri"/>
                <a:cs typeface="Calibri"/>
              </a:rPr>
              <a:t>of</a:t>
            </a:r>
            <a:r>
              <a:rPr dirty="0" sz="3100" spc="-20">
                <a:latin typeface="Calibri"/>
                <a:cs typeface="Calibri"/>
              </a:rPr>
              <a:t> </a:t>
            </a:r>
            <a:r>
              <a:rPr dirty="0" sz="3100" spc="-165">
                <a:latin typeface="Calibri"/>
                <a:cs typeface="Calibri"/>
              </a:rPr>
              <a:t>the</a:t>
            </a:r>
            <a:r>
              <a:rPr dirty="0" sz="3100" spc="-10">
                <a:latin typeface="Calibri"/>
                <a:cs typeface="Calibri"/>
              </a:rPr>
              <a:t> </a:t>
            </a:r>
            <a:r>
              <a:rPr dirty="0" sz="3100" spc="-114">
                <a:latin typeface="Calibri"/>
                <a:cs typeface="Calibri"/>
              </a:rPr>
              <a:t>Chin</a:t>
            </a:r>
            <a:r>
              <a:rPr dirty="0" sz="3100" spc="-114">
                <a:latin typeface="Calibri"/>
                <a:cs typeface="Calibri"/>
              </a:rPr>
              <a:t>a</a:t>
            </a:r>
            <a:r>
              <a:rPr dirty="0" sz="3100" spc="-60">
                <a:latin typeface="Calibri"/>
                <a:cs typeface="Calibri"/>
              </a:rPr>
              <a:t> </a:t>
            </a:r>
            <a:r>
              <a:rPr dirty="0" sz="3100" spc="-140">
                <a:latin typeface="Calibri"/>
                <a:cs typeface="Calibri"/>
              </a:rPr>
              <a:t>a</a:t>
            </a:r>
            <a:r>
              <a:rPr dirty="0" sz="3100" spc="-140">
                <a:latin typeface="Calibri"/>
                <a:cs typeface="Calibri"/>
              </a:rPr>
              <a:t>nd</a:t>
            </a:r>
            <a:r>
              <a:rPr dirty="0" sz="3100" spc="-35">
                <a:latin typeface="Calibri"/>
                <a:cs typeface="Calibri"/>
              </a:rPr>
              <a:t> </a:t>
            </a:r>
            <a:r>
              <a:rPr dirty="0" sz="3100" spc="-85">
                <a:latin typeface="Calibri"/>
                <a:cs typeface="Calibri"/>
              </a:rPr>
              <a:t>India</a:t>
            </a:r>
            <a:r>
              <a:rPr dirty="0" sz="3100" spc="-90">
                <a:latin typeface="Calibri"/>
                <a:cs typeface="Calibri"/>
              </a:rPr>
              <a:t> </a:t>
            </a:r>
            <a:r>
              <a:rPr dirty="0" sz="3100" spc="-125">
                <a:latin typeface="Calibri"/>
                <a:cs typeface="Calibri"/>
              </a:rPr>
              <a:t>and</a:t>
            </a:r>
            <a:r>
              <a:rPr dirty="0" sz="3100" spc="-50">
                <a:latin typeface="Calibri"/>
                <a:cs typeface="Calibri"/>
              </a:rPr>
              <a:t> </a:t>
            </a:r>
            <a:r>
              <a:rPr dirty="0" sz="3100" spc="-190">
                <a:latin typeface="Calibri"/>
                <a:cs typeface="Calibri"/>
              </a:rPr>
              <a:t>th</a:t>
            </a:r>
            <a:r>
              <a:rPr dirty="0" sz="3100" spc="-190">
                <a:latin typeface="Calibri"/>
                <a:cs typeface="Calibri"/>
              </a:rPr>
              <a:t>e</a:t>
            </a:r>
            <a:r>
              <a:rPr dirty="0" sz="3100" spc="15">
                <a:latin typeface="Calibri"/>
                <a:cs typeface="Calibri"/>
              </a:rPr>
              <a:t> </a:t>
            </a:r>
            <a:r>
              <a:rPr dirty="0" sz="3100" spc="-90">
                <a:latin typeface="Calibri"/>
                <a:cs typeface="Calibri"/>
              </a:rPr>
              <a:t>regio</a:t>
            </a:r>
            <a:r>
              <a:rPr dirty="0" baseline="1792" sz="4650" spc="-135">
                <a:latin typeface="Calibri"/>
                <a:cs typeface="Calibri"/>
              </a:rPr>
              <a:t>n</a:t>
            </a:r>
            <a:r>
              <a:rPr dirty="0" sz="3100" spc="-90">
                <a:latin typeface="Calibri"/>
                <a:cs typeface="Calibri"/>
              </a:rPr>
              <a:t>'s</a:t>
            </a:r>
            <a:r>
              <a:rPr dirty="0" sz="3100" spc="-85">
                <a:latin typeface="Calibri"/>
                <a:cs typeface="Calibri"/>
              </a:rPr>
              <a:t> </a:t>
            </a:r>
            <a:r>
              <a:rPr dirty="0" sz="3100" spc="-225">
                <a:latin typeface="Calibri"/>
                <a:cs typeface="Calibri"/>
              </a:rPr>
              <a:t>growing</a:t>
            </a:r>
            <a:r>
              <a:rPr dirty="0" sz="3100" spc="50">
                <a:latin typeface="Calibri"/>
                <a:cs typeface="Calibri"/>
              </a:rPr>
              <a:t> </a:t>
            </a:r>
            <a:r>
              <a:rPr dirty="0" sz="3100" spc="-70">
                <a:latin typeface="Calibri"/>
                <a:cs typeface="Calibri"/>
              </a:rPr>
              <a:t>w</a:t>
            </a:r>
            <a:r>
              <a:rPr dirty="0" sz="3100" spc="-70">
                <a:latin typeface="Calibri"/>
                <a:cs typeface="Calibri"/>
              </a:rPr>
              <a:t>ei</a:t>
            </a:r>
            <a:r>
              <a:rPr dirty="0" sz="3100" spc="-70">
                <a:latin typeface="Calibri"/>
                <a:cs typeface="Calibri"/>
              </a:rPr>
              <a:t>ghtin</a:t>
            </a:r>
            <a:r>
              <a:rPr dirty="0" sz="3100" spc="30">
                <a:latin typeface="Calibri"/>
                <a:cs typeface="Calibri"/>
              </a:rPr>
              <a:t> </a:t>
            </a:r>
            <a:r>
              <a:rPr dirty="0" sz="3100" spc="-175">
                <a:latin typeface="Calibri"/>
                <a:cs typeface="Calibri"/>
              </a:rPr>
              <a:t>th</a:t>
            </a:r>
            <a:r>
              <a:rPr dirty="0" sz="3100" spc="-175">
                <a:latin typeface="Calibri"/>
                <a:cs typeface="Calibri"/>
              </a:rPr>
              <a:t>e</a:t>
            </a:r>
            <a:r>
              <a:rPr dirty="0" sz="3100">
                <a:latin typeface="Calibri"/>
                <a:cs typeface="Calibri"/>
              </a:rPr>
              <a:t> </a:t>
            </a:r>
            <a:r>
              <a:rPr dirty="0" sz="3100" spc="-10">
                <a:latin typeface="Calibri"/>
                <a:cs typeface="Calibri"/>
              </a:rPr>
              <a:t>global </a:t>
            </a:r>
            <a:r>
              <a:rPr dirty="0" sz="3100" spc="-10">
                <a:latin typeface="Calibri"/>
                <a:cs typeface="Calibri"/>
              </a:rPr>
              <a:t>	</a:t>
            </a:r>
            <a:r>
              <a:rPr dirty="0" sz="2900" spc="-65">
                <a:latin typeface="Calibri"/>
                <a:cs typeface="Calibri"/>
              </a:rPr>
              <a:t>economy.</a:t>
            </a:r>
            <a:endParaRPr sz="2900">
              <a:latin typeface="Calibri"/>
              <a:cs typeface="Calibri"/>
            </a:endParaRPr>
          </a:p>
          <a:p>
            <a:pPr algn="just" marL="467359" marR="105410" indent="-454659">
              <a:lnSpc>
                <a:spcPct val="99600"/>
              </a:lnSpc>
              <a:spcBef>
                <a:spcPts val="2335"/>
              </a:spcBef>
              <a:buChar char="•"/>
              <a:tabLst>
                <a:tab pos="467359" algn="l"/>
              </a:tabLst>
            </a:pPr>
            <a:r>
              <a:rPr dirty="0" sz="3100" spc="-285">
                <a:latin typeface="Calibri"/>
                <a:cs typeface="Calibri"/>
              </a:rPr>
              <a:t>Th</a:t>
            </a:r>
            <a:r>
              <a:rPr dirty="0" sz="3100" spc="-285">
                <a:latin typeface="Calibri"/>
                <a:cs typeface="Calibri"/>
              </a:rPr>
              <a:t>e</a:t>
            </a:r>
            <a:r>
              <a:rPr dirty="0" sz="3100" spc="110">
                <a:latin typeface="Calibri"/>
                <a:cs typeface="Calibri"/>
              </a:rPr>
              <a:t> </a:t>
            </a:r>
            <a:r>
              <a:rPr dirty="0" sz="3100" spc="-65">
                <a:latin typeface="Calibri"/>
                <a:cs typeface="Calibri"/>
              </a:rPr>
              <a:t>1997/1998</a:t>
            </a:r>
            <a:r>
              <a:rPr dirty="0" sz="3100" spc="-110">
                <a:latin typeface="Calibri"/>
                <a:cs typeface="Calibri"/>
              </a:rPr>
              <a:t> </a:t>
            </a:r>
            <a:r>
              <a:rPr dirty="0" sz="3100" spc="-140">
                <a:latin typeface="Calibri"/>
                <a:cs typeface="Calibri"/>
              </a:rPr>
              <a:t>fin</a:t>
            </a:r>
            <a:r>
              <a:rPr dirty="0" sz="3100" spc="-140">
                <a:latin typeface="Calibri"/>
                <a:cs typeface="Calibri"/>
              </a:rPr>
              <a:t>a</a:t>
            </a:r>
            <a:r>
              <a:rPr dirty="0" sz="3100" spc="-140">
                <a:latin typeface="Calibri"/>
                <a:cs typeface="Calibri"/>
              </a:rPr>
              <a:t>nc</a:t>
            </a:r>
            <a:r>
              <a:rPr dirty="0" sz="3100" spc="-140">
                <a:latin typeface="Calibri"/>
                <a:cs typeface="Calibri"/>
              </a:rPr>
              <a:t>ia</a:t>
            </a:r>
            <a:r>
              <a:rPr dirty="0" sz="3100" spc="-140">
                <a:latin typeface="Calibri"/>
                <a:cs typeface="Calibri"/>
              </a:rPr>
              <a:t>l</a:t>
            </a:r>
            <a:r>
              <a:rPr dirty="0" sz="3100" spc="-35">
                <a:latin typeface="Calibri"/>
                <a:cs typeface="Calibri"/>
              </a:rPr>
              <a:t> </a:t>
            </a:r>
            <a:r>
              <a:rPr dirty="0" sz="3100" spc="-90">
                <a:latin typeface="Calibri"/>
                <a:cs typeface="Calibri"/>
              </a:rPr>
              <a:t>c</a:t>
            </a:r>
            <a:r>
              <a:rPr dirty="0" baseline="1792" sz="4650" spc="-135">
                <a:latin typeface="Calibri"/>
                <a:cs typeface="Calibri"/>
              </a:rPr>
              <a:t>ri</a:t>
            </a:r>
            <a:r>
              <a:rPr dirty="0" sz="3100" spc="-90">
                <a:latin typeface="Calibri"/>
                <a:cs typeface="Calibri"/>
              </a:rPr>
              <a:t>sis</a:t>
            </a:r>
            <a:r>
              <a:rPr dirty="0" sz="3100" spc="-85">
                <a:latin typeface="Calibri"/>
                <a:cs typeface="Calibri"/>
              </a:rPr>
              <a:t> </a:t>
            </a:r>
            <a:r>
              <a:rPr dirty="0" sz="3100" spc="-175">
                <a:latin typeface="Calibri"/>
                <a:cs typeface="Calibri"/>
              </a:rPr>
              <a:t>dealt</a:t>
            </a:r>
            <a:r>
              <a:rPr dirty="0" sz="3100">
                <a:latin typeface="Calibri"/>
                <a:cs typeface="Calibri"/>
              </a:rPr>
              <a:t> a</a:t>
            </a:r>
            <a:r>
              <a:rPr dirty="0" sz="3100" spc="-160">
                <a:latin typeface="Calibri"/>
                <a:cs typeface="Calibri"/>
              </a:rPr>
              <a:t> </a:t>
            </a:r>
            <a:r>
              <a:rPr dirty="0" sz="3100" spc="-235">
                <a:latin typeface="Calibri"/>
                <a:cs typeface="Calibri"/>
              </a:rPr>
              <a:t>seve</a:t>
            </a:r>
            <a:r>
              <a:rPr dirty="0" baseline="1792" sz="4650" spc="-352">
                <a:latin typeface="Calibri"/>
                <a:cs typeface="Calibri"/>
              </a:rPr>
              <a:t>r</a:t>
            </a:r>
            <a:r>
              <a:rPr dirty="0" sz="3100" spc="-235">
                <a:latin typeface="Calibri"/>
                <a:cs typeface="Calibri"/>
              </a:rPr>
              <a:t>e</a:t>
            </a:r>
            <a:r>
              <a:rPr dirty="0" sz="3100" spc="60">
                <a:latin typeface="Calibri"/>
                <a:cs typeface="Calibri"/>
              </a:rPr>
              <a:t> </a:t>
            </a:r>
            <a:r>
              <a:rPr dirty="0" sz="3100" spc="-150">
                <a:latin typeface="Calibri"/>
                <a:cs typeface="Calibri"/>
              </a:rPr>
              <a:t>setbac</a:t>
            </a:r>
            <a:r>
              <a:rPr dirty="0" baseline="1792" sz="4650" spc="-225">
                <a:latin typeface="Calibri"/>
                <a:cs typeface="Calibri"/>
              </a:rPr>
              <a:t>k</a:t>
            </a:r>
            <a:r>
              <a:rPr dirty="0" baseline="1792" sz="4650" spc="-37">
                <a:latin typeface="Calibri"/>
                <a:cs typeface="Calibri"/>
              </a:rPr>
              <a:t> </a:t>
            </a:r>
            <a:r>
              <a:rPr dirty="0" sz="3100" spc="-310">
                <a:latin typeface="Calibri"/>
                <a:cs typeface="Calibri"/>
              </a:rPr>
              <a:t>too</a:t>
            </a:r>
            <a:r>
              <a:rPr dirty="0" sz="3100" spc="210">
                <a:latin typeface="Calibri"/>
                <a:cs typeface="Calibri"/>
              </a:rPr>
              <a:t> </a:t>
            </a:r>
            <a:r>
              <a:rPr dirty="0" sz="3100" spc="-114">
                <a:latin typeface="Calibri"/>
                <a:cs typeface="Calibri"/>
              </a:rPr>
              <a:t>m</a:t>
            </a:r>
            <a:r>
              <a:rPr dirty="0" sz="3100" spc="-114">
                <a:latin typeface="Calibri"/>
                <a:cs typeface="Calibri"/>
              </a:rPr>
              <a:t>uchof</a:t>
            </a:r>
            <a:r>
              <a:rPr dirty="0" sz="3100" spc="135">
                <a:latin typeface="Calibri"/>
                <a:cs typeface="Calibri"/>
              </a:rPr>
              <a:t> </a:t>
            </a:r>
            <a:r>
              <a:rPr dirty="0" sz="3100" spc="-295">
                <a:latin typeface="Calibri"/>
                <a:cs typeface="Calibri"/>
              </a:rPr>
              <a:t>th</a:t>
            </a:r>
            <a:r>
              <a:rPr dirty="0" sz="3100" spc="-295">
                <a:latin typeface="Calibri"/>
                <a:cs typeface="Calibri"/>
              </a:rPr>
              <a:t>e</a:t>
            </a:r>
            <a:r>
              <a:rPr dirty="0" sz="3100" spc="120">
                <a:latin typeface="Calibri"/>
                <a:cs typeface="Calibri"/>
              </a:rPr>
              <a:t> </a:t>
            </a:r>
            <a:r>
              <a:rPr dirty="0" sz="3100" spc="-125">
                <a:latin typeface="Calibri"/>
                <a:cs typeface="Calibri"/>
              </a:rPr>
              <a:t>region, </a:t>
            </a:r>
            <a:r>
              <a:rPr dirty="0" sz="2950" spc="-85">
                <a:latin typeface="Calibri"/>
                <a:cs typeface="Calibri"/>
              </a:rPr>
              <a:t>highlighting </a:t>
            </a:r>
            <a:r>
              <a:rPr dirty="0" sz="2950">
                <a:latin typeface="Calibri"/>
                <a:cs typeface="Calibri"/>
              </a:rPr>
              <a:t>Asia</a:t>
            </a:r>
            <a:r>
              <a:rPr dirty="0" sz="2950" spc="75">
                <a:latin typeface="Calibri"/>
                <a:cs typeface="Calibri"/>
              </a:rPr>
              <a:t> </a:t>
            </a:r>
            <a:r>
              <a:rPr dirty="0" sz="2950">
                <a:latin typeface="Calibri"/>
                <a:cs typeface="Calibri"/>
              </a:rPr>
              <a:t>s</a:t>
            </a:r>
            <a:r>
              <a:rPr dirty="0" sz="2950" spc="10">
                <a:latin typeface="Calibri"/>
                <a:cs typeface="Calibri"/>
              </a:rPr>
              <a:t> </a:t>
            </a:r>
            <a:r>
              <a:rPr dirty="0" sz="2950" spc="-85">
                <a:latin typeface="Calibri"/>
                <a:cs typeface="Calibri"/>
              </a:rPr>
              <a:t>shared</a:t>
            </a:r>
            <a:r>
              <a:rPr dirty="0" sz="2950" spc="-5">
                <a:latin typeface="Calibri"/>
                <a:cs typeface="Calibri"/>
              </a:rPr>
              <a:t> </a:t>
            </a:r>
            <a:r>
              <a:rPr dirty="0" sz="2950" spc="-105">
                <a:latin typeface="Calibri"/>
                <a:cs typeface="Calibri"/>
              </a:rPr>
              <a:t>interests</a:t>
            </a:r>
            <a:r>
              <a:rPr dirty="0" sz="2950" spc="25">
                <a:latin typeface="Calibri"/>
                <a:cs typeface="Calibri"/>
              </a:rPr>
              <a:t> </a:t>
            </a:r>
            <a:r>
              <a:rPr dirty="0" sz="2950" spc="-45">
                <a:latin typeface="Calibri"/>
                <a:cs typeface="Calibri"/>
              </a:rPr>
              <a:t>and</a:t>
            </a:r>
            <a:r>
              <a:rPr dirty="0" sz="2950" spc="-85">
                <a:latin typeface="Calibri"/>
                <a:cs typeface="Calibri"/>
              </a:rPr>
              <a:t> </a:t>
            </a:r>
            <a:r>
              <a:rPr dirty="0" sz="2950" spc="-204">
                <a:latin typeface="Calibri"/>
                <a:cs typeface="Calibri"/>
              </a:rPr>
              <a:t>common</a:t>
            </a:r>
            <a:r>
              <a:rPr dirty="0" sz="2950" spc="40">
                <a:latin typeface="Calibri"/>
                <a:cs typeface="Calibri"/>
              </a:rPr>
              <a:t> </a:t>
            </a:r>
            <a:r>
              <a:rPr dirty="0" sz="2950" spc="-95">
                <a:latin typeface="Calibri"/>
                <a:cs typeface="Calibri"/>
              </a:rPr>
              <a:t>vulnerabilities</a:t>
            </a:r>
            <a:r>
              <a:rPr dirty="0" sz="2950" spc="-75">
                <a:latin typeface="Calibri"/>
                <a:cs typeface="Calibri"/>
              </a:rPr>
              <a:t> </a:t>
            </a:r>
            <a:r>
              <a:rPr dirty="0" sz="2950" spc="-35">
                <a:latin typeface="Calibri"/>
                <a:cs typeface="Calibri"/>
              </a:rPr>
              <a:t>and</a:t>
            </a:r>
            <a:r>
              <a:rPr dirty="0" sz="2950" spc="-60">
                <a:latin typeface="Calibri"/>
                <a:cs typeface="Calibri"/>
              </a:rPr>
              <a:t> </a:t>
            </a:r>
            <a:r>
              <a:rPr dirty="0" sz="2950" spc="-105">
                <a:latin typeface="Calibri"/>
                <a:cs typeface="Calibri"/>
              </a:rPr>
              <a:t>providing </a:t>
            </a:r>
            <a:r>
              <a:rPr dirty="0" sz="3000" spc="-60">
                <a:latin typeface="Calibri"/>
                <a:cs typeface="Calibri"/>
              </a:rPr>
              <a:t>animpetusforregionalcooperation.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20493" y="138684"/>
            <a:ext cx="6343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0" i="1">
                <a:solidFill>
                  <a:srgbClr val="2F2F2F"/>
                </a:solidFill>
                <a:latin typeface="Cambria"/>
                <a:cs typeface="Cambria"/>
              </a:rPr>
              <a:t>o</a:t>
            </a:r>
            <a:r>
              <a:rPr dirty="0" sz="2000" spc="305" i="1">
                <a:solidFill>
                  <a:srgbClr val="2F2F2F"/>
                </a:solidFill>
                <a:latin typeface="Cambria"/>
                <a:cs typeface="Cambria"/>
              </a:rPr>
              <a:t> </a:t>
            </a:r>
            <a:r>
              <a:rPr dirty="0" sz="2000" spc="80" i="1">
                <a:solidFill>
                  <a:srgbClr val="2B2B2B"/>
                </a:solidFill>
                <a:latin typeface="Cambria"/>
                <a:cs typeface="Cambria"/>
              </a:rPr>
              <a:t>o</a:t>
            </a:r>
            <a:r>
              <a:rPr dirty="0" sz="2000" spc="305" i="1">
                <a:solidFill>
                  <a:srgbClr val="2B2B2B"/>
                </a:solidFill>
                <a:latin typeface="Cambria"/>
                <a:cs typeface="Cambria"/>
              </a:rPr>
              <a:t> </a:t>
            </a:r>
            <a:r>
              <a:rPr dirty="0" sz="2000" spc="20" i="1">
                <a:solidFill>
                  <a:srgbClr val="2D2D2D"/>
                </a:solidFill>
                <a:latin typeface="Cambria"/>
                <a:cs typeface="Cambria"/>
              </a:rPr>
              <a:t>o</a:t>
            </a:r>
            <a:endParaRPr sz="2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255" y="1036319"/>
            <a:ext cx="2801112" cy="71323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63045" y="176276"/>
            <a:ext cx="381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>
                <a:solidFill>
                  <a:srgbClr val="6E5200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07925" y="176276"/>
            <a:ext cx="4216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solidFill>
                  <a:srgbClr val="57360F"/>
                </a:solidFill>
                <a:latin typeface="Calibri"/>
                <a:cs typeface="Calibri"/>
              </a:rPr>
              <a:t>Edit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525516" y="176276"/>
            <a:ext cx="5073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3F1D00"/>
                </a:solidFill>
                <a:latin typeface="Calibri"/>
                <a:cs typeface="Calibri"/>
              </a:rPr>
              <a:t>View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90753" y="1860041"/>
            <a:ext cx="8258809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78155" indent="-465455">
              <a:lnSpc>
                <a:spcPct val="100000"/>
              </a:lnSpc>
              <a:spcBef>
                <a:spcPts val="100"/>
              </a:spcBef>
              <a:buChar char="•"/>
              <a:tabLst>
                <a:tab pos="478155" algn="l"/>
              </a:tabLst>
            </a:pPr>
            <a:r>
              <a:rPr dirty="0" sz="3350" spc="-385">
                <a:latin typeface="Times New Roman"/>
                <a:cs typeface="Times New Roman"/>
              </a:rPr>
              <a:t>how,</a:t>
            </a:r>
            <a:r>
              <a:rPr dirty="0" sz="3350" spc="-229">
                <a:latin typeface="Times New Roman"/>
                <a:cs typeface="Times New Roman"/>
              </a:rPr>
              <a:t> </a:t>
            </a:r>
            <a:r>
              <a:rPr dirty="0" sz="3350" spc="-395">
                <a:latin typeface="Times New Roman"/>
                <a:cs typeface="Times New Roman"/>
              </a:rPr>
              <a:t>Asian</a:t>
            </a:r>
            <a:r>
              <a:rPr dirty="0" sz="3350" spc="-30">
                <a:latin typeface="Times New Roman"/>
                <a:cs typeface="Times New Roman"/>
              </a:rPr>
              <a:t> </a:t>
            </a:r>
            <a:r>
              <a:rPr dirty="0" sz="3350" spc="-295">
                <a:latin typeface="Times New Roman"/>
                <a:cs typeface="Times New Roman"/>
              </a:rPr>
              <a:t>economies</a:t>
            </a:r>
            <a:r>
              <a:rPr dirty="0" sz="3350" spc="-100">
                <a:latin typeface="Times New Roman"/>
                <a:cs typeface="Times New Roman"/>
              </a:rPr>
              <a:t> </a:t>
            </a:r>
            <a:r>
              <a:rPr dirty="0" sz="3350" spc="-225">
                <a:latin typeface="Times New Roman"/>
                <a:cs typeface="Times New Roman"/>
              </a:rPr>
              <a:t>are</a:t>
            </a:r>
            <a:r>
              <a:rPr dirty="0" sz="3350" spc="-15">
                <a:latin typeface="Times New Roman"/>
                <a:cs typeface="Times New Roman"/>
              </a:rPr>
              <a:t> </a:t>
            </a:r>
            <a:r>
              <a:rPr dirty="0" sz="3350" spc="-350">
                <a:latin typeface="Times New Roman"/>
                <a:cs typeface="Times New Roman"/>
              </a:rPr>
              <a:t>becoming</a:t>
            </a:r>
            <a:r>
              <a:rPr dirty="0" sz="3350" spc="-70">
                <a:latin typeface="Times New Roman"/>
                <a:cs typeface="Times New Roman"/>
              </a:rPr>
              <a:t> </a:t>
            </a:r>
            <a:r>
              <a:rPr dirty="0" sz="3350" spc="-315">
                <a:latin typeface="Times New Roman"/>
                <a:cs typeface="Times New Roman"/>
              </a:rPr>
              <a:t>closely</a:t>
            </a:r>
            <a:r>
              <a:rPr dirty="0" sz="3350" spc="-15">
                <a:latin typeface="Times New Roman"/>
                <a:cs typeface="Times New Roman"/>
              </a:rPr>
              <a:t> </a:t>
            </a:r>
            <a:r>
              <a:rPr dirty="0" sz="3350" spc="-110">
                <a:latin typeface="Times New Roman"/>
                <a:cs typeface="Times New Roman"/>
              </a:rPr>
              <a:t>inteNined.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120493" y="138684"/>
            <a:ext cx="6343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0" i="1">
                <a:solidFill>
                  <a:srgbClr val="2F2F2F"/>
                </a:solidFill>
                <a:latin typeface="Cambria"/>
                <a:cs typeface="Cambria"/>
              </a:rPr>
              <a:t>o</a:t>
            </a:r>
            <a:r>
              <a:rPr dirty="0" sz="2000" spc="305" i="1">
                <a:solidFill>
                  <a:srgbClr val="2F2F2F"/>
                </a:solidFill>
                <a:latin typeface="Cambria"/>
                <a:cs typeface="Cambria"/>
              </a:rPr>
              <a:t> </a:t>
            </a:r>
            <a:r>
              <a:rPr dirty="0" sz="2000" spc="80" i="1">
                <a:solidFill>
                  <a:srgbClr val="2F2F2F"/>
                </a:solidFill>
                <a:latin typeface="Cambria"/>
                <a:cs typeface="Cambria"/>
              </a:rPr>
              <a:t>o</a:t>
            </a:r>
            <a:r>
              <a:rPr dirty="0" sz="2000" spc="305" i="1">
                <a:solidFill>
                  <a:srgbClr val="2F2F2F"/>
                </a:solidFill>
                <a:latin typeface="Cambria"/>
                <a:cs typeface="Cambria"/>
              </a:rPr>
              <a:t> </a:t>
            </a:r>
            <a:r>
              <a:rPr dirty="0" sz="2000" spc="20" i="1">
                <a:solidFill>
                  <a:srgbClr val="2A2A2A"/>
                </a:solidFill>
                <a:latin typeface="Cambria"/>
                <a:cs typeface="Cambria"/>
              </a:rPr>
              <a:t>o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77518" y="2809494"/>
            <a:ext cx="208915" cy="490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50" spc="-50">
                <a:latin typeface="Calibri"/>
                <a:cs typeface="Calibri"/>
              </a:rPr>
              <a:t>•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30091" y="2815590"/>
            <a:ext cx="10913745" cy="230822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just" marL="12700" marR="5080" indent="1905">
              <a:lnSpc>
                <a:spcPct val="97800"/>
              </a:lnSpc>
              <a:spcBef>
                <a:spcPts val="180"/>
              </a:spcBef>
            </a:pPr>
            <a:r>
              <a:rPr dirty="0" sz="3050" spc="-175">
                <a:latin typeface="Calibri"/>
                <a:cs typeface="Calibri"/>
              </a:rPr>
              <a:t>Interdependence</a:t>
            </a:r>
            <a:r>
              <a:rPr dirty="0" sz="3050" spc="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is</a:t>
            </a:r>
            <a:r>
              <a:rPr dirty="0" sz="3050" spc="-150">
                <a:latin typeface="Calibri"/>
                <a:cs typeface="Calibri"/>
              </a:rPr>
              <a:t> deepening</a:t>
            </a:r>
            <a:r>
              <a:rPr dirty="0" sz="3050" spc="305">
                <a:latin typeface="Calibri"/>
                <a:cs typeface="Calibri"/>
              </a:rPr>
              <a:t> </a:t>
            </a:r>
            <a:r>
              <a:rPr dirty="0" sz="3050" spc="-100">
                <a:latin typeface="Calibri"/>
                <a:cs typeface="Calibri"/>
              </a:rPr>
              <a:t>because</a:t>
            </a:r>
            <a:r>
              <a:rPr dirty="0" sz="3050" spc="210">
                <a:latin typeface="Calibri"/>
                <a:cs typeface="Calibri"/>
              </a:rPr>
              <a:t> </a:t>
            </a:r>
            <a:r>
              <a:rPr dirty="0" baseline="1821" sz="4575">
                <a:latin typeface="Calibri"/>
                <a:cs typeface="Calibri"/>
              </a:rPr>
              <a:t>A</a:t>
            </a:r>
            <a:r>
              <a:rPr dirty="0" sz="3050">
                <a:latin typeface="Calibri"/>
                <a:cs typeface="Calibri"/>
              </a:rPr>
              <a:t>sia</a:t>
            </a:r>
            <a:r>
              <a:rPr dirty="0" sz="3050" spc="4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</a:t>
            </a:r>
            <a:r>
              <a:rPr dirty="0" sz="3050" spc="245">
                <a:latin typeface="Calibri"/>
                <a:cs typeface="Calibri"/>
              </a:rPr>
              <a:t> </a:t>
            </a:r>
            <a:r>
              <a:rPr dirty="0" sz="3050" spc="-160">
                <a:latin typeface="Calibri"/>
                <a:cs typeface="Calibri"/>
              </a:rPr>
              <a:t>eco</a:t>
            </a:r>
            <a:r>
              <a:rPr dirty="0" baseline="1821" sz="4575" spc="-240">
                <a:latin typeface="Calibri"/>
                <a:cs typeface="Calibri"/>
              </a:rPr>
              <a:t>n</a:t>
            </a:r>
            <a:r>
              <a:rPr dirty="0" sz="3050" spc="-160">
                <a:latin typeface="Calibri"/>
                <a:cs typeface="Calibri"/>
              </a:rPr>
              <a:t>o</a:t>
            </a:r>
            <a:r>
              <a:rPr dirty="0" baseline="1821" sz="4575" spc="-240">
                <a:latin typeface="Calibri"/>
                <a:cs typeface="Calibri"/>
              </a:rPr>
              <a:t>mi</a:t>
            </a:r>
            <a:r>
              <a:rPr dirty="0" sz="3050" spc="-160">
                <a:latin typeface="Calibri"/>
                <a:cs typeface="Calibri"/>
              </a:rPr>
              <a:t>es</a:t>
            </a:r>
            <a:r>
              <a:rPr dirty="0" sz="3050" spc="-15">
                <a:latin typeface="Calibri"/>
                <a:cs typeface="Calibri"/>
              </a:rPr>
              <a:t> </a:t>
            </a:r>
            <a:r>
              <a:rPr dirty="0" baseline="1821" sz="4575" spc="-135">
                <a:latin typeface="Calibri"/>
                <a:cs typeface="Calibri"/>
              </a:rPr>
              <a:t>h</a:t>
            </a:r>
            <a:r>
              <a:rPr dirty="0" sz="3050" spc="-90">
                <a:latin typeface="Calibri"/>
                <a:cs typeface="Calibri"/>
              </a:rPr>
              <a:t>ave</a:t>
            </a:r>
            <a:r>
              <a:rPr dirty="0" sz="3050" spc="-80">
                <a:latin typeface="Calibri"/>
                <a:cs typeface="Calibri"/>
              </a:rPr>
              <a:t> </a:t>
            </a:r>
            <a:r>
              <a:rPr dirty="0" sz="3050" spc="-20">
                <a:latin typeface="Calibri"/>
                <a:cs typeface="Calibri"/>
              </a:rPr>
              <a:t>g</a:t>
            </a:r>
            <a:r>
              <a:rPr dirty="0" sz="3050" spc="-20">
                <a:latin typeface="Calibri"/>
                <a:cs typeface="Calibri"/>
              </a:rPr>
              <a:t>rown</a:t>
            </a:r>
            <a:r>
              <a:rPr dirty="0" baseline="1821" sz="4575" spc="-30">
                <a:latin typeface="Calibri"/>
                <a:cs typeface="Calibri"/>
              </a:rPr>
              <a:t>l</a:t>
            </a:r>
            <a:r>
              <a:rPr dirty="0" sz="3050" spc="-20">
                <a:latin typeface="Calibri"/>
                <a:cs typeface="Calibri"/>
              </a:rPr>
              <a:t>arge </a:t>
            </a:r>
            <a:r>
              <a:rPr dirty="0" sz="3000" spc="-200">
                <a:latin typeface="Calibri"/>
                <a:cs typeface="Calibri"/>
              </a:rPr>
              <a:t>and</a:t>
            </a:r>
            <a:r>
              <a:rPr dirty="0" sz="3000" spc="30">
                <a:latin typeface="Calibri"/>
                <a:cs typeface="Calibri"/>
              </a:rPr>
              <a:t> </a:t>
            </a:r>
            <a:r>
              <a:rPr dirty="0" sz="3000" spc="-180">
                <a:latin typeface="Calibri"/>
                <a:cs typeface="Calibri"/>
              </a:rPr>
              <a:t>prosperous</a:t>
            </a:r>
            <a:r>
              <a:rPr dirty="0" sz="3000" spc="10">
                <a:latin typeface="Calibri"/>
                <a:cs typeface="Calibri"/>
              </a:rPr>
              <a:t> </a:t>
            </a:r>
            <a:r>
              <a:rPr dirty="0" sz="3000" spc="-204">
                <a:latin typeface="Calibri"/>
                <a:cs typeface="Calibri"/>
              </a:rPr>
              <a:t>enough</a:t>
            </a:r>
            <a:r>
              <a:rPr dirty="0" sz="3000" spc="35">
                <a:latin typeface="Calibri"/>
                <a:cs typeface="Calibri"/>
              </a:rPr>
              <a:t> </a:t>
            </a:r>
            <a:r>
              <a:rPr dirty="0" sz="3000" spc="-355">
                <a:latin typeface="Calibri"/>
                <a:cs typeface="Calibri"/>
              </a:rPr>
              <a:t>to</a:t>
            </a:r>
            <a:r>
              <a:rPr dirty="0" sz="3000" spc="190">
                <a:latin typeface="Calibri"/>
                <a:cs typeface="Calibri"/>
              </a:rPr>
              <a:t> </a:t>
            </a:r>
            <a:r>
              <a:rPr dirty="0" sz="3000" spc="-200">
                <a:latin typeface="Calibri"/>
                <a:cs typeface="Calibri"/>
              </a:rPr>
              <a:t>become</a:t>
            </a:r>
            <a:r>
              <a:rPr dirty="0" sz="3000" spc="30">
                <a:latin typeface="Calibri"/>
                <a:cs typeface="Calibri"/>
              </a:rPr>
              <a:t> </a:t>
            </a:r>
            <a:r>
              <a:rPr dirty="0" sz="3000" spc="-140">
                <a:latin typeface="Calibri"/>
                <a:cs typeface="Calibri"/>
              </a:rPr>
              <a:t>impo1ant</a:t>
            </a:r>
            <a:r>
              <a:rPr dirty="0" sz="3000" spc="-30">
                <a:latin typeface="Calibri"/>
                <a:cs typeface="Calibri"/>
              </a:rPr>
              <a:t> </a:t>
            </a:r>
            <a:r>
              <a:rPr dirty="0" sz="3000" spc="-390">
                <a:latin typeface="Calibri"/>
                <a:cs typeface="Calibri"/>
              </a:rPr>
              <a:t>to</a:t>
            </a:r>
            <a:r>
              <a:rPr dirty="0" sz="3000" spc="220">
                <a:latin typeface="Calibri"/>
                <a:cs typeface="Calibri"/>
              </a:rPr>
              <a:t> </a:t>
            </a:r>
            <a:r>
              <a:rPr dirty="0" sz="3000" spc="-130">
                <a:latin typeface="Calibri"/>
                <a:cs typeface="Calibri"/>
              </a:rPr>
              <a:t>each</a:t>
            </a:r>
            <a:r>
              <a:rPr dirty="0" sz="3000" spc="-35">
                <a:latin typeface="Calibri"/>
                <a:cs typeface="Calibri"/>
              </a:rPr>
              <a:t> </a:t>
            </a:r>
            <a:r>
              <a:rPr dirty="0" sz="3000" spc="-215">
                <a:latin typeface="Calibri"/>
                <a:cs typeface="Calibri"/>
              </a:rPr>
              <a:t>other,</a:t>
            </a:r>
            <a:r>
              <a:rPr dirty="0" sz="3000" spc="45">
                <a:latin typeface="Calibri"/>
                <a:cs typeface="Calibri"/>
              </a:rPr>
              <a:t> </a:t>
            </a:r>
            <a:r>
              <a:rPr dirty="0" sz="3000" spc="-200">
                <a:latin typeface="Calibri"/>
                <a:cs typeface="Calibri"/>
              </a:rPr>
              <a:t>and</a:t>
            </a:r>
            <a:r>
              <a:rPr dirty="0" sz="3000" spc="30">
                <a:latin typeface="Calibri"/>
                <a:cs typeface="Calibri"/>
              </a:rPr>
              <a:t> </a:t>
            </a:r>
            <a:r>
              <a:rPr dirty="0" sz="3000" spc="-125">
                <a:latin typeface="Calibri"/>
                <a:cs typeface="Calibri"/>
              </a:rPr>
              <a:t>because</a:t>
            </a:r>
            <a:r>
              <a:rPr dirty="0" sz="3000" spc="105">
                <a:latin typeface="Calibri"/>
                <a:cs typeface="Calibri"/>
              </a:rPr>
              <a:t> </a:t>
            </a:r>
            <a:r>
              <a:rPr dirty="0" sz="3000" spc="-10">
                <a:latin typeface="Calibri"/>
                <a:cs typeface="Calibri"/>
              </a:rPr>
              <a:t>their </a:t>
            </a:r>
            <a:r>
              <a:rPr dirty="0" sz="3050" spc="-10">
                <a:latin typeface="Calibri"/>
                <a:cs typeface="Calibri"/>
              </a:rPr>
              <a:t>paxerns</a:t>
            </a:r>
            <a:r>
              <a:rPr dirty="0" sz="3050" spc="4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of</a:t>
            </a:r>
            <a:r>
              <a:rPr dirty="0" sz="3050" spc="-25">
                <a:latin typeface="Calibri"/>
                <a:cs typeface="Calibri"/>
              </a:rPr>
              <a:t> </a:t>
            </a:r>
            <a:r>
              <a:rPr dirty="0" sz="3050" spc="-135">
                <a:latin typeface="Calibri"/>
                <a:cs typeface="Calibri"/>
              </a:rPr>
              <a:t>production</a:t>
            </a:r>
            <a:r>
              <a:rPr dirty="0" sz="3050" spc="180">
                <a:latin typeface="Calibri"/>
                <a:cs typeface="Calibri"/>
              </a:rPr>
              <a:t> </a:t>
            </a:r>
            <a:r>
              <a:rPr dirty="0" sz="3050" spc="-105">
                <a:latin typeface="Calibri"/>
                <a:cs typeface="Calibri"/>
              </a:rPr>
              <a:t>increasingly</a:t>
            </a:r>
            <a:r>
              <a:rPr dirty="0" sz="3050" spc="165">
                <a:latin typeface="Calibri"/>
                <a:cs typeface="Calibri"/>
              </a:rPr>
              <a:t> </a:t>
            </a:r>
            <a:r>
              <a:rPr dirty="0" sz="3050" spc="-110">
                <a:latin typeface="Calibri"/>
                <a:cs typeface="Calibri"/>
              </a:rPr>
              <a:t>depend</a:t>
            </a:r>
            <a:r>
              <a:rPr dirty="0" sz="3050" spc="6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on</a:t>
            </a:r>
            <a:r>
              <a:rPr dirty="0" sz="3050" spc="-2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neLorks</a:t>
            </a:r>
            <a:r>
              <a:rPr dirty="0" sz="3050" spc="55">
                <a:latin typeface="Calibri"/>
                <a:cs typeface="Calibri"/>
              </a:rPr>
              <a:t> </a:t>
            </a:r>
            <a:r>
              <a:rPr dirty="0" sz="3050" spc="-55">
                <a:latin typeface="Calibri"/>
                <a:cs typeface="Calibri"/>
              </a:rPr>
              <a:t>that</a:t>
            </a:r>
            <a:r>
              <a:rPr dirty="0" sz="3050" spc="-2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span </a:t>
            </a:r>
            <a:r>
              <a:rPr dirty="0" sz="3050" spc="-10">
                <a:latin typeface="Calibri"/>
                <a:cs typeface="Calibri"/>
              </a:rPr>
              <a:t>severai </a:t>
            </a:r>
            <a:r>
              <a:rPr dirty="0" sz="3050">
                <a:latin typeface="Calibri"/>
                <a:cs typeface="Calibri"/>
              </a:rPr>
              <a:t>Asian</a:t>
            </a:r>
            <a:r>
              <a:rPr dirty="0" sz="3050" spc="670">
                <a:latin typeface="Calibri"/>
                <a:cs typeface="Calibri"/>
              </a:rPr>
              <a:t> </a:t>
            </a:r>
            <a:r>
              <a:rPr dirty="0" sz="3050" spc="-10">
                <a:latin typeface="Calibri"/>
                <a:cs typeface="Calibri"/>
              </a:rPr>
              <a:t>eco</a:t>
            </a:r>
            <a:r>
              <a:rPr dirty="0" baseline="2732" sz="4575" spc="-15">
                <a:latin typeface="Calibri"/>
                <a:cs typeface="Calibri"/>
              </a:rPr>
              <a:t>n</a:t>
            </a:r>
            <a:r>
              <a:rPr dirty="0" sz="3050" spc="-10">
                <a:latin typeface="Calibri"/>
                <a:cs typeface="Calibri"/>
              </a:rPr>
              <a:t>omies</a:t>
            </a:r>
            <a:r>
              <a:rPr dirty="0" sz="3050" spc="15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a</a:t>
            </a:r>
            <a:r>
              <a:rPr dirty="0" baseline="1821" sz="4575">
                <a:latin typeface="Calibri"/>
                <a:cs typeface="Calibri"/>
              </a:rPr>
              <a:t>n</a:t>
            </a:r>
            <a:r>
              <a:rPr dirty="0" sz="3050">
                <a:latin typeface="Calibri"/>
                <a:cs typeface="Calibri"/>
              </a:rPr>
              <a:t>d</a:t>
            </a:r>
            <a:r>
              <a:rPr dirty="0" sz="3050" spc="505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involve</a:t>
            </a:r>
            <a:r>
              <a:rPr dirty="0" sz="3050" spc="695">
                <a:latin typeface="Calibri"/>
                <a:cs typeface="Calibri"/>
              </a:rPr>
              <a:t> </a:t>
            </a:r>
            <a:r>
              <a:rPr dirty="0" baseline="1821" sz="4575">
                <a:latin typeface="Calibri"/>
                <a:cs typeface="Calibri"/>
              </a:rPr>
              <a:t>w</a:t>
            </a:r>
            <a:r>
              <a:rPr dirty="0" sz="3050">
                <a:latin typeface="Calibri"/>
                <a:cs typeface="Calibri"/>
              </a:rPr>
              <a:t>ide</a:t>
            </a:r>
            <a:r>
              <a:rPr dirty="0" sz="3050" spc="31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r</a:t>
            </a:r>
            <a:r>
              <a:rPr dirty="0" sz="3050">
                <a:latin typeface="Calibri"/>
                <a:cs typeface="Calibri"/>
              </a:rPr>
              <a:t>a</a:t>
            </a:r>
            <a:r>
              <a:rPr dirty="0" sz="3050">
                <a:latin typeface="Calibri"/>
                <a:cs typeface="Calibri"/>
              </a:rPr>
              <a:t>nging</a:t>
            </a:r>
            <a:r>
              <a:rPr dirty="0" sz="3050" spc="18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exc</a:t>
            </a:r>
            <a:r>
              <a:rPr dirty="0" baseline="1821" sz="4575">
                <a:latin typeface="Calibri"/>
                <a:cs typeface="Calibri"/>
              </a:rPr>
              <a:t>h</a:t>
            </a:r>
            <a:r>
              <a:rPr dirty="0" sz="3050">
                <a:latin typeface="Calibri"/>
                <a:cs typeface="Calibri"/>
              </a:rPr>
              <a:t>a</a:t>
            </a:r>
            <a:r>
              <a:rPr dirty="0" baseline="1821" sz="4575">
                <a:latin typeface="Calibri"/>
                <a:cs typeface="Calibri"/>
              </a:rPr>
              <a:t>n</a:t>
            </a:r>
            <a:r>
              <a:rPr dirty="0" sz="3050">
                <a:latin typeface="Calibri"/>
                <a:cs typeface="Calibri"/>
              </a:rPr>
              <a:t>ges</a:t>
            </a:r>
            <a:r>
              <a:rPr dirty="0" sz="3050" spc="450">
                <a:latin typeface="Calibri"/>
                <a:cs typeface="Calibri"/>
              </a:rPr>
              <a:t> </a:t>
            </a:r>
            <a:r>
              <a:rPr dirty="0" sz="3050">
                <a:latin typeface="Calibri"/>
                <a:cs typeface="Calibri"/>
              </a:rPr>
              <a:t>of</a:t>
            </a:r>
            <a:r>
              <a:rPr dirty="0" sz="3050" spc="625">
                <a:latin typeface="Calibri"/>
                <a:cs typeface="Calibri"/>
              </a:rPr>
              <a:t> </a:t>
            </a:r>
            <a:r>
              <a:rPr dirty="0" sz="3050" spc="50">
                <a:latin typeface="Calibri"/>
                <a:cs typeface="Calibri"/>
              </a:rPr>
              <a:t>paM</a:t>
            </a:r>
            <a:r>
              <a:rPr dirty="0" sz="3050" spc="580">
                <a:latin typeface="Calibri"/>
                <a:cs typeface="Calibri"/>
              </a:rPr>
              <a:t> </a:t>
            </a:r>
            <a:r>
              <a:rPr dirty="0" sz="3050" spc="-25">
                <a:latin typeface="Calibri"/>
                <a:cs typeface="Calibri"/>
              </a:rPr>
              <a:t>and </a:t>
            </a:r>
            <a:r>
              <a:rPr dirty="0" sz="3100" spc="-55">
                <a:latin typeface="Calibri"/>
                <a:cs typeface="Calibri"/>
              </a:rPr>
              <a:t>componenxamon</a:t>
            </a:r>
            <a:r>
              <a:rPr dirty="0" sz="3100" spc="-55">
                <a:latin typeface="Calibri"/>
                <a:cs typeface="Calibri"/>
              </a:rPr>
              <a:t>gth</a:t>
            </a:r>
            <a:r>
              <a:rPr dirty="0" sz="3100" spc="-55">
                <a:latin typeface="Calibri"/>
                <a:cs typeface="Calibri"/>
              </a:rPr>
              <a:t>em.</a:t>
            </a:r>
            <a:endParaRPr sz="3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7283" y="172973"/>
            <a:ext cx="39052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50">
                <a:solidFill>
                  <a:srgbClr val="543600"/>
                </a:solidFill>
                <a:latin typeface="Lucida Sans Unicode"/>
                <a:cs typeface="Lucida Sans Unicode"/>
              </a:rPr>
              <a:t>Pile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93019" y="169926"/>
            <a:ext cx="43497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35">
                <a:solidFill>
                  <a:srgbClr val="705205"/>
                </a:solidFill>
                <a:latin typeface="Lucida Sans Unicode"/>
                <a:cs typeface="Lucida Sans Unicode"/>
              </a:rPr>
              <a:t>Edit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519105" y="172973"/>
            <a:ext cx="505459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0">
                <a:solidFill>
                  <a:srgbClr val="523416"/>
                </a:solidFill>
                <a:latin typeface="Lucida Sans Unicode"/>
                <a:cs typeface="Lucida Sans Unicode"/>
              </a:rPr>
              <a:t>View</a:t>
            </a:r>
            <a:endParaRPr sz="1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7283" y="169926"/>
            <a:ext cx="39052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50">
                <a:solidFill>
                  <a:srgbClr val="523800"/>
                </a:solidFill>
                <a:latin typeface="Lucida Sans Unicode"/>
                <a:cs typeface="Lucida Sans Unicode"/>
              </a:rPr>
              <a:t>File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93019" y="169926"/>
            <a:ext cx="43497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35">
                <a:solidFill>
                  <a:srgbClr val="4D2F00"/>
                </a:solidFill>
                <a:latin typeface="Lucida Sans Unicode"/>
                <a:cs typeface="Lucida Sans Unicode"/>
              </a:rPr>
              <a:t>Edit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519105" y="172973"/>
            <a:ext cx="505459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0">
                <a:solidFill>
                  <a:srgbClr val="503618"/>
                </a:solidFill>
                <a:latin typeface="Lucida Sans Unicode"/>
                <a:cs typeface="Lucida Sans Unicode"/>
              </a:rPr>
              <a:t>View</a:t>
            </a:r>
            <a:endParaRPr sz="1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6690" y="163576"/>
            <a:ext cx="3924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65">
                <a:solidFill>
                  <a:srgbClr val="563A00"/>
                </a:solidFill>
                <a:latin typeface="Lucida Sans Unicode"/>
                <a:cs typeface="Lucida Sans Unicode"/>
              </a:rPr>
              <a:t>File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92427" y="163576"/>
            <a:ext cx="43307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65">
                <a:solidFill>
                  <a:srgbClr val="4F3100"/>
                </a:solidFill>
                <a:latin typeface="Lucida Sans Unicode"/>
                <a:cs typeface="Lucida Sans Unicode"/>
              </a:rPr>
              <a:t>Edit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8994" y="166623"/>
            <a:ext cx="501650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35">
                <a:solidFill>
                  <a:srgbClr val="573618"/>
                </a:solidFill>
              </a:rPr>
              <a:t>View</a:t>
            </a:r>
            <a:endParaRPr sz="1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6690" y="163576"/>
            <a:ext cx="39243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65">
                <a:solidFill>
                  <a:srgbClr val="523601"/>
                </a:solidFill>
                <a:latin typeface="Lucida Sans Unicode"/>
                <a:cs typeface="Lucida Sans Unicode"/>
              </a:rPr>
              <a:t>File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92427" y="163576"/>
            <a:ext cx="441959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45">
                <a:solidFill>
                  <a:srgbClr val="4B2F00"/>
                </a:solidFill>
                <a:latin typeface="Lucida Sans Unicode"/>
                <a:cs typeface="Lucida Sans Unicode"/>
              </a:rPr>
              <a:t>Edit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2898" y="163576"/>
            <a:ext cx="513080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114">
                <a:solidFill>
                  <a:srgbClr val="543413"/>
                </a:solidFill>
              </a:rPr>
              <a:t>View</a:t>
            </a:r>
            <a:endParaRPr sz="1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58930" y="166623"/>
            <a:ext cx="39052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0">
                <a:solidFill>
                  <a:srgbClr val="4F3600"/>
                </a:solidFill>
                <a:latin typeface="Calibri"/>
                <a:cs typeface="Calibri"/>
              </a:rPr>
              <a:t>File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94666" y="163576"/>
            <a:ext cx="43624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0">
                <a:solidFill>
                  <a:srgbClr val="4D2F00"/>
                </a:solidFill>
                <a:latin typeface="Calibri"/>
                <a:cs typeface="Calibri"/>
              </a:rPr>
              <a:t>Edit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19208" y="163576"/>
            <a:ext cx="509905" cy="314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 spc="-20">
                <a:solidFill>
                  <a:srgbClr val="503618"/>
                </a:solidFill>
                <a:latin typeface="Calibri"/>
                <a:cs typeface="Calibri"/>
              </a:rPr>
              <a:t>View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6152" y="4322064"/>
            <a:ext cx="8567928" cy="253593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9504" y="2142744"/>
            <a:ext cx="5205984" cy="208787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97852" rIns="0" bIns="0" rtlCol="0" vert="horz">
            <a:spAutoFit/>
          </a:bodyPr>
          <a:lstStyle/>
          <a:p>
            <a:pPr marL="960119">
              <a:lnSpc>
                <a:spcPct val="100000"/>
              </a:lnSpc>
              <a:spcBef>
                <a:spcPts val="100"/>
              </a:spcBef>
            </a:pPr>
            <a:r>
              <a:rPr dirty="0" sz="4650" spc="-190">
                <a:solidFill>
                  <a:srgbClr val="282828"/>
                </a:solidFill>
              </a:rPr>
              <a:t>THE</a:t>
            </a:r>
            <a:r>
              <a:rPr dirty="0" sz="4650" spc="-310">
                <a:solidFill>
                  <a:srgbClr val="282828"/>
                </a:solidFill>
              </a:rPr>
              <a:t> </a:t>
            </a:r>
            <a:r>
              <a:rPr dirty="0" sz="4650" spc="-105">
                <a:solidFill>
                  <a:srgbClr val="1F1F1F"/>
                </a:solidFill>
              </a:rPr>
              <a:t>CONTEMPORARY</a:t>
            </a:r>
            <a:r>
              <a:rPr dirty="0" sz="4650" spc="-150">
                <a:solidFill>
                  <a:srgbClr val="1F1F1F"/>
                </a:solidFill>
              </a:rPr>
              <a:t> </a:t>
            </a:r>
            <a:r>
              <a:rPr dirty="0" sz="4650" spc="-10">
                <a:solidFill>
                  <a:srgbClr val="232323"/>
                </a:solidFill>
              </a:rPr>
              <a:t>WORLO</a:t>
            </a:r>
            <a:endParaRPr sz="465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554" y="94614"/>
            <a:ext cx="330517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-10">
                <a:latin typeface="Trebuchet MS"/>
                <a:cs typeface="Trebuchet MS"/>
              </a:rPr>
              <a:t>ASSESSMENT: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4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dirty="0" spc="-10"/>
              <a:t>Answer</a:t>
            </a:r>
            <a:r>
              <a:rPr dirty="0" spc="-125"/>
              <a:t> </a:t>
            </a:r>
            <a:r>
              <a:rPr dirty="0" spc="-65"/>
              <a:t>in</a:t>
            </a:r>
            <a:r>
              <a:rPr dirty="0" spc="-85"/>
              <a:t> </a:t>
            </a:r>
            <a:r>
              <a:rPr dirty="0" spc="75"/>
              <a:t>3–5</a:t>
            </a:r>
            <a:r>
              <a:rPr dirty="0" spc="-90"/>
              <a:t> </a:t>
            </a:r>
            <a:r>
              <a:rPr dirty="0" spc="-30"/>
              <a:t>sentences.</a:t>
            </a:r>
          </a:p>
          <a:p>
            <a:pPr marL="469900" marR="78105" indent="-457834">
              <a:lnSpc>
                <a:spcPct val="102200"/>
              </a:lnSpc>
              <a:spcBef>
                <a:spcPts val="975"/>
              </a:spcBef>
              <a:buClr>
                <a:srgbClr val="B71E42"/>
              </a:buClr>
              <a:buAutoNum type="arabicPeriod"/>
              <a:tabLst>
                <a:tab pos="469900" algn="l"/>
              </a:tabLst>
            </a:pPr>
            <a:r>
              <a:rPr dirty="0" spc="50"/>
              <a:t>Why</a:t>
            </a:r>
            <a:r>
              <a:rPr dirty="0" spc="-75"/>
              <a:t> </a:t>
            </a:r>
            <a:r>
              <a:rPr dirty="0" spc="-120"/>
              <a:t>is</a:t>
            </a:r>
            <a:r>
              <a:rPr dirty="0" spc="-270"/>
              <a:t> </a:t>
            </a:r>
            <a:r>
              <a:rPr dirty="0" spc="-35"/>
              <a:t>Asian</a:t>
            </a:r>
            <a:r>
              <a:rPr dirty="0" spc="-40"/>
              <a:t> </a:t>
            </a:r>
            <a:r>
              <a:rPr dirty="0" spc="-110"/>
              <a:t>Regionalism</a:t>
            </a:r>
            <a:r>
              <a:rPr dirty="0" spc="-35"/>
              <a:t> </a:t>
            </a:r>
            <a:r>
              <a:rPr dirty="0" spc="-105"/>
              <a:t>important</a:t>
            </a:r>
            <a:r>
              <a:rPr dirty="0" spc="-80"/>
              <a:t> </a:t>
            </a:r>
            <a:r>
              <a:rPr dirty="0" spc="-40"/>
              <a:t>for</a:t>
            </a:r>
            <a:r>
              <a:rPr dirty="0" spc="-85"/>
              <a:t> </a:t>
            </a:r>
            <a:r>
              <a:rPr dirty="0" spc="-100"/>
              <a:t>the</a:t>
            </a:r>
            <a:r>
              <a:rPr dirty="0" spc="10"/>
              <a:t> </a:t>
            </a:r>
            <a:r>
              <a:rPr dirty="0" spc="-80"/>
              <a:t>economic</a:t>
            </a:r>
            <a:r>
              <a:rPr dirty="0" spc="-35"/>
              <a:t> </a:t>
            </a:r>
            <a:r>
              <a:rPr dirty="0" spc="-135"/>
              <a:t>development</a:t>
            </a:r>
            <a:r>
              <a:rPr dirty="0" spc="-65"/>
              <a:t> </a:t>
            </a:r>
            <a:r>
              <a:rPr dirty="0" spc="-135"/>
              <a:t>of</a:t>
            </a:r>
            <a:r>
              <a:rPr dirty="0" spc="-245"/>
              <a:t> </a:t>
            </a:r>
            <a:r>
              <a:rPr dirty="0" spc="-10"/>
              <a:t>Asian countries?</a:t>
            </a:r>
          </a:p>
          <a:p>
            <a:pPr marL="469900" indent="-457200">
              <a:lnSpc>
                <a:spcPct val="100000"/>
              </a:lnSpc>
              <a:spcBef>
                <a:spcPts val="1110"/>
              </a:spcBef>
              <a:buClr>
                <a:srgbClr val="B71E42"/>
              </a:buClr>
              <a:buAutoNum type="arabicPeriod"/>
              <a:tabLst>
                <a:tab pos="469900" algn="l"/>
              </a:tabLst>
            </a:pPr>
            <a:r>
              <a:rPr dirty="0" spc="50"/>
              <a:t>How</a:t>
            </a:r>
            <a:r>
              <a:rPr dirty="0" spc="-100"/>
              <a:t> </a:t>
            </a:r>
            <a:r>
              <a:rPr dirty="0" spc="-130"/>
              <a:t>did</a:t>
            </a:r>
            <a:r>
              <a:rPr dirty="0" spc="-55"/>
              <a:t> </a:t>
            </a:r>
            <a:r>
              <a:rPr dirty="0" spc="-100"/>
              <a:t>the</a:t>
            </a:r>
            <a:r>
              <a:rPr dirty="0" spc="-10"/>
              <a:t> </a:t>
            </a:r>
            <a:r>
              <a:rPr dirty="0" spc="-55"/>
              <a:t>1997</a:t>
            </a:r>
            <a:r>
              <a:rPr dirty="0" spc="-335"/>
              <a:t> </a:t>
            </a:r>
            <a:r>
              <a:rPr dirty="0" spc="-35"/>
              <a:t>Asian</a:t>
            </a:r>
            <a:r>
              <a:rPr dirty="0" spc="-60"/>
              <a:t> </a:t>
            </a:r>
            <a:r>
              <a:rPr dirty="0" spc="-165"/>
              <a:t>Financial</a:t>
            </a:r>
            <a:r>
              <a:rPr dirty="0" spc="-20"/>
              <a:t> </a:t>
            </a:r>
            <a:r>
              <a:rPr dirty="0"/>
              <a:t>Crisis </a:t>
            </a:r>
            <a:r>
              <a:rPr dirty="0" spc="-155"/>
              <a:t>influence</a:t>
            </a:r>
            <a:r>
              <a:rPr dirty="0" spc="-10"/>
              <a:t> </a:t>
            </a:r>
            <a:r>
              <a:rPr dirty="0" spc="-140"/>
              <a:t>East</a:t>
            </a:r>
            <a:r>
              <a:rPr dirty="0" spc="-295"/>
              <a:t> </a:t>
            </a:r>
            <a:r>
              <a:rPr dirty="0" spc="-45"/>
              <a:t>Asian</a:t>
            </a:r>
            <a:r>
              <a:rPr dirty="0" spc="-60"/>
              <a:t> </a:t>
            </a:r>
            <a:r>
              <a:rPr dirty="0" spc="-10"/>
              <a:t>cooperation?</a:t>
            </a:r>
          </a:p>
          <a:p>
            <a:pPr marL="469900" marR="1278255" indent="-457834">
              <a:lnSpc>
                <a:spcPct val="102200"/>
              </a:lnSpc>
              <a:spcBef>
                <a:spcPts val="980"/>
              </a:spcBef>
              <a:buClr>
                <a:srgbClr val="B71E42"/>
              </a:buClr>
              <a:buAutoNum type="arabicPeriod"/>
              <a:tabLst>
                <a:tab pos="469900" algn="l"/>
              </a:tabLst>
            </a:pPr>
            <a:r>
              <a:rPr dirty="0"/>
              <a:t>What</a:t>
            </a:r>
            <a:r>
              <a:rPr dirty="0" spc="-55"/>
              <a:t> </a:t>
            </a:r>
            <a:r>
              <a:rPr dirty="0" spc="-125"/>
              <a:t>are</a:t>
            </a:r>
            <a:r>
              <a:rPr dirty="0" spc="-30"/>
              <a:t> </a:t>
            </a:r>
            <a:r>
              <a:rPr dirty="0" spc="-135"/>
              <a:t>the</a:t>
            </a:r>
            <a:r>
              <a:rPr dirty="0" spc="-45"/>
              <a:t> </a:t>
            </a:r>
            <a:r>
              <a:rPr dirty="0" spc="-110"/>
              <a:t>positive</a:t>
            </a:r>
            <a:r>
              <a:rPr dirty="0" spc="-40"/>
              <a:t> </a:t>
            </a:r>
            <a:r>
              <a:rPr dirty="0" spc="-150"/>
              <a:t>and</a:t>
            </a:r>
            <a:r>
              <a:rPr dirty="0" spc="-40"/>
              <a:t> </a:t>
            </a:r>
            <a:r>
              <a:rPr dirty="0" spc="-160"/>
              <a:t>negative</a:t>
            </a:r>
            <a:r>
              <a:rPr dirty="0" spc="-40"/>
              <a:t> </a:t>
            </a:r>
            <a:r>
              <a:rPr dirty="0" spc="-170"/>
              <a:t>effects</a:t>
            </a:r>
            <a:r>
              <a:rPr dirty="0" spc="45"/>
              <a:t> </a:t>
            </a:r>
            <a:r>
              <a:rPr dirty="0" spc="-90"/>
              <a:t>of</a:t>
            </a:r>
            <a:r>
              <a:rPr dirty="0" spc="5"/>
              <a:t> </a:t>
            </a:r>
            <a:r>
              <a:rPr dirty="0" spc="-140"/>
              <a:t>globalization</a:t>
            </a:r>
            <a:r>
              <a:rPr dirty="0" spc="-15"/>
              <a:t> </a:t>
            </a:r>
            <a:r>
              <a:rPr dirty="0" spc="-45"/>
              <a:t>on</a:t>
            </a:r>
            <a:r>
              <a:rPr dirty="0" spc="-250"/>
              <a:t> </a:t>
            </a:r>
            <a:r>
              <a:rPr dirty="0" spc="-10"/>
              <a:t>Asian </a:t>
            </a:r>
            <a:r>
              <a:rPr dirty="0" spc="-30"/>
              <a:t>Regionalism?</a:t>
            </a:r>
          </a:p>
          <a:p>
            <a:pPr marL="469900" indent="-457200">
              <a:lnSpc>
                <a:spcPct val="100000"/>
              </a:lnSpc>
              <a:spcBef>
                <a:spcPts val="1040"/>
              </a:spcBef>
              <a:buClr>
                <a:srgbClr val="B71E42"/>
              </a:buClr>
              <a:buAutoNum type="arabicPeriod"/>
              <a:tabLst>
                <a:tab pos="469900" algn="l"/>
              </a:tabLst>
            </a:pPr>
            <a:r>
              <a:rPr dirty="0" spc="-120"/>
              <a:t>Explain</a:t>
            </a:r>
            <a:r>
              <a:rPr dirty="0" spc="-65"/>
              <a:t> </a:t>
            </a:r>
            <a:r>
              <a:rPr dirty="0" spc="-45"/>
              <a:t>one</a:t>
            </a:r>
            <a:r>
              <a:rPr dirty="0" spc="-90"/>
              <a:t> </a:t>
            </a:r>
            <a:r>
              <a:rPr dirty="0" spc="-120"/>
              <a:t>major</a:t>
            </a:r>
            <a:r>
              <a:rPr dirty="0" spc="-65"/>
              <a:t> </a:t>
            </a:r>
            <a:r>
              <a:rPr dirty="0" spc="-155"/>
              <a:t>challenge</a:t>
            </a:r>
            <a:r>
              <a:rPr dirty="0" spc="5"/>
              <a:t> </a:t>
            </a:r>
            <a:r>
              <a:rPr dirty="0" spc="-160"/>
              <a:t>that</a:t>
            </a:r>
            <a:r>
              <a:rPr dirty="0" spc="-65"/>
              <a:t> </a:t>
            </a:r>
            <a:r>
              <a:rPr dirty="0" spc="-114"/>
              <a:t>prevents</a:t>
            </a:r>
            <a:r>
              <a:rPr dirty="0" spc="20"/>
              <a:t> </a:t>
            </a:r>
            <a:r>
              <a:rPr dirty="0" spc="-204"/>
              <a:t>full</a:t>
            </a:r>
            <a:r>
              <a:rPr dirty="0" spc="-10"/>
              <a:t> </a:t>
            </a:r>
            <a:r>
              <a:rPr dirty="0" spc="-135"/>
              <a:t>unity</a:t>
            </a:r>
            <a:r>
              <a:rPr dirty="0" spc="-45"/>
              <a:t> </a:t>
            </a:r>
            <a:r>
              <a:rPr dirty="0" spc="-120"/>
              <a:t>among</a:t>
            </a:r>
            <a:r>
              <a:rPr dirty="0" spc="-295"/>
              <a:t> </a:t>
            </a:r>
            <a:r>
              <a:rPr dirty="0" spc="-45"/>
              <a:t>Asian</a:t>
            </a:r>
            <a:r>
              <a:rPr dirty="0" spc="-40"/>
              <a:t> </a:t>
            </a:r>
            <a:r>
              <a:rPr dirty="0" spc="-10"/>
              <a:t>regions.</a:t>
            </a:r>
          </a:p>
          <a:p>
            <a:pPr marL="469900" indent="-457200">
              <a:lnSpc>
                <a:spcPct val="100000"/>
              </a:lnSpc>
              <a:spcBef>
                <a:spcPts val="1115"/>
              </a:spcBef>
              <a:buClr>
                <a:srgbClr val="B71E42"/>
              </a:buClr>
              <a:buAutoNum type="arabicPeriod"/>
              <a:tabLst>
                <a:tab pos="469900" algn="l"/>
              </a:tabLst>
            </a:pPr>
            <a:r>
              <a:rPr dirty="0" spc="-50"/>
              <a:t>In</a:t>
            </a:r>
            <a:r>
              <a:rPr dirty="0" spc="-135"/>
              <a:t> </a:t>
            </a:r>
            <a:r>
              <a:rPr dirty="0"/>
              <a:t>your</a:t>
            </a:r>
            <a:r>
              <a:rPr dirty="0" spc="-160"/>
              <a:t> </a:t>
            </a:r>
            <a:r>
              <a:rPr dirty="0"/>
              <a:t>own</a:t>
            </a:r>
            <a:r>
              <a:rPr dirty="0" spc="-95"/>
              <a:t> </a:t>
            </a:r>
            <a:r>
              <a:rPr dirty="0" spc="-140"/>
              <a:t>understanding,</a:t>
            </a:r>
            <a:r>
              <a:rPr dirty="0" spc="-240"/>
              <a:t> </a:t>
            </a:r>
            <a:r>
              <a:rPr dirty="0"/>
              <a:t>how</a:t>
            </a:r>
            <a:r>
              <a:rPr dirty="0" spc="-40"/>
              <a:t> </a:t>
            </a:r>
            <a:r>
              <a:rPr dirty="0" spc="-155"/>
              <a:t>can</a:t>
            </a:r>
            <a:r>
              <a:rPr dirty="0" spc="-330"/>
              <a:t> </a:t>
            </a:r>
            <a:r>
              <a:rPr dirty="0" spc="-20"/>
              <a:t>Asia</a:t>
            </a:r>
            <a:r>
              <a:rPr dirty="0" spc="-130"/>
              <a:t> </a:t>
            </a:r>
            <a:r>
              <a:rPr dirty="0" spc="-114"/>
              <a:t>strengthen</a:t>
            </a:r>
            <a:r>
              <a:rPr dirty="0" spc="-65"/>
              <a:t> </a:t>
            </a:r>
            <a:r>
              <a:rPr dirty="0" spc="-95"/>
              <a:t>its</a:t>
            </a:r>
            <a:r>
              <a:rPr dirty="0" spc="-90"/>
              <a:t> </a:t>
            </a:r>
            <a:r>
              <a:rPr dirty="0" spc="-120"/>
              <a:t>regional</a:t>
            </a:r>
            <a:r>
              <a:rPr dirty="0" spc="-70"/>
              <a:t> </a:t>
            </a:r>
            <a:r>
              <a:rPr dirty="0" spc="-30"/>
              <a:t>cooperation</a:t>
            </a:r>
          </a:p>
          <a:p>
            <a:pPr marL="469900">
              <a:lnSpc>
                <a:spcPct val="100000"/>
              </a:lnSpc>
              <a:spcBef>
                <a:spcPts val="65"/>
              </a:spcBef>
            </a:pPr>
            <a:r>
              <a:rPr dirty="0" spc="-140"/>
              <a:t>in</a:t>
            </a:r>
            <a:r>
              <a:rPr dirty="0" spc="-45"/>
              <a:t> </a:t>
            </a:r>
            <a:r>
              <a:rPr dirty="0" spc="-100"/>
              <a:t>the</a:t>
            </a:r>
            <a:r>
              <a:rPr dirty="0" spc="-70"/>
              <a:t> </a:t>
            </a:r>
            <a:r>
              <a:rPr dirty="0" spc="-10"/>
              <a:t>future?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6554" y="94614"/>
            <a:ext cx="3284854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-10">
                <a:latin typeface="Trebuchet MS"/>
                <a:cs typeface="Trebuchet MS"/>
              </a:rPr>
              <a:t>AGREEMENT: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78472" y="905350"/>
            <a:ext cx="9839960" cy="4193540"/>
          </a:xfrm>
          <a:prstGeom prst="rect">
            <a:avLst/>
          </a:prstGeom>
        </p:spPr>
        <p:txBody>
          <a:bodyPr wrap="square" lIns="0" tIns="267335" rIns="0" bIns="0" rtlCol="0" vert="horz">
            <a:spAutoFit/>
          </a:bodyPr>
          <a:lstStyle/>
          <a:p>
            <a:pPr marL="469900" indent="-460375">
              <a:lnSpc>
                <a:spcPct val="100000"/>
              </a:lnSpc>
              <a:spcBef>
                <a:spcPts val="2105"/>
              </a:spcBef>
              <a:buClr>
                <a:srgbClr val="B71E42"/>
              </a:buClr>
              <a:buAutoNum type="arabicPeriod"/>
              <a:tabLst>
                <a:tab pos="469900" algn="l"/>
              </a:tabLst>
            </a:pPr>
            <a:r>
              <a:rPr dirty="0" sz="3950">
                <a:latin typeface="Trebuchet MS"/>
                <a:cs typeface="Trebuchet MS"/>
              </a:rPr>
              <a:t>What</a:t>
            </a:r>
            <a:r>
              <a:rPr dirty="0" sz="3950" spc="-150">
                <a:latin typeface="Trebuchet MS"/>
                <a:cs typeface="Trebuchet MS"/>
              </a:rPr>
              <a:t> </a:t>
            </a:r>
            <a:r>
              <a:rPr dirty="0" sz="3950" spc="-125">
                <a:latin typeface="Trebuchet MS"/>
                <a:cs typeface="Trebuchet MS"/>
              </a:rPr>
              <a:t>is</a:t>
            </a:r>
            <a:r>
              <a:rPr dirty="0" sz="3950" spc="-90">
                <a:latin typeface="Trebuchet MS"/>
                <a:cs typeface="Trebuchet MS"/>
              </a:rPr>
              <a:t> </a:t>
            </a:r>
            <a:r>
              <a:rPr dirty="0" sz="3950" spc="-245">
                <a:latin typeface="Trebuchet MS"/>
                <a:cs typeface="Trebuchet MS"/>
              </a:rPr>
              <a:t>the</a:t>
            </a:r>
            <a:r>
              <a:rPr dirty="0" sz="3950" spc="-475">
                <a:latin typeface="Trebuchet MS"/>
                <a:cs typeface="Trebuchet MS"/>
              </a:rPr>
              <a:t> </a:t>
            </a:r>
            <a:r>
              <a:rPr dirty="0" sz="3950" spc="-90">
                <a:latin typeface="Trebuchet MS"/>
                <a:cs typeface="Trebuchet MS"/>
              </a:rPr>
              <a:t>Asian</a:t>
            </a:r>
            <a:r>
              <a:rPr dirty="0" sz="3950" spc="-165">
                <a:latin typeface="Trebuchet MS"/>
                <a:cs typeface="Trebuchet MS"/>
              </a:rPr>
              <a:t> </a:t>
            </a:r>
            <a:r>
              <a:rPr dirty="0" sz="3950" spc="-90">
                <a:latin typeface="Trebuchet MS"/>
                <a:cs typeface="Trebuchet MS"/>
              </a:rPr>
              <a:t>Regionalism?</a:t>
            </a:r>
            <a:endParaRPr sz="3950">
              <a:latin typeface="Trebuchet MS"/>
              <a:cs typeface="Trebuchet MS"/>
            </a:endParaRPr>
          </a:p>
          <a:p>
            <a:pPr marL="470534" marR="648335" indent="-461009">
              <a:lnSpc>
                <a:spcPct val="122000"/>
              </a:lnSpc>
              <a:spcBef>
                <a:spcPts val="975"/>
              </a:spcBef>
              <a:buClr>
                <a:srgbClr val="B71E42"/>
              </a:buClr>
              <a:buAutoNum type="arabicPeriod"/>
              <a:tabLst>
                <a:tab pos="470534" algn="l"/>
              </a:tabLst>
            </a:pPr>
            <a:r>
              <a:rPr dirty="0" sz="3950">
                <a:latin typeface="Trebuchet MS"/>
                <a:cs typeface="Trebuchet MS"/>
              </a:rPr>
              <a:t>What</a:t>
            </a:r>
            <a:r>
              <a:rPr dirty="0" sz="3950" spc="-120">
                <a:latin typeface="Trebuchet MS"/>
                <a:cs typeface="Trebuchet MS"/>
              </a:rPr>
              <a:t> </a:t>
            </a:r>
            <a:r>
              <a:rPr dirty="0" sz="3950" spc="-135">
                <a:latin typeface="Trebuchet MS"/>
                <a:cs typeface="Trebuchet MS"/>
              </a:rPr>
              <a:t>is</a:t>
            </a:r>
            <a:r>
              <a:rPr dirty="0" sz="3950" spc="-50">
                <a:latin typeface="Trebuchet MS"/>
                <a:cs typeface="Trebuchet MS"/>
              </a:rPr>
              <a:t> </a:t>
            </a:r>
            <a:r>
              <a:rPr dirty="0" sz="3950" spc="-229">
                <a:latin typeface="Trebuchet MS"/>
                <a:cs typeface="Trebuchet MS"/>
              </a:rPr>
              <a:t>the</a:t>
            </a:r>
            <a:r>
              <a:rPr dirty="0" sz="3950" spc="-55">
                <a:latin typeface="Trebuchet MS"/>
                <a:cs typeface="Trebuchet MS"/>
              </a:rPr>
              <a:t> </a:t>
            </a:r>
            <a:r>
              <a:rPr dirty="0" sz="3950" spc="-280">
                <a:latin typeface="Trebuchet MS"/>
                <a:cs typeface="Trebuchet MS"/>
              </a:rPr>
              <a:t>advantage</a:t>
            </a:r>
            <a:r>
              <a:rPr dirty="0" sz="3950" spc="-105">
                <a:latin typeface="Trebuchet MS"/>
                <a:cs typeface="Trebuchet MS"/>
              </a:rPr>
              <a:t> </a:t>
            </a:r>
            <a:r>
              <a:rPr dirty="0" sz="3950" spc="-240">
                <a:latin typeface="Trebuchet MS"/>
                <a:cs typeface="Trebuchet MS"/>
              </a:rPr>
              <a:t>and</a:t>
            </a:r>
            <a:r>
              <a:rPr dirty="0" sz="3950" spc="-85">
                <a:latin typeface="Trebuchet MS"/>
                <a:cs typeface="Trebuchet MS"/>
              </a:rPr>
              <a:t> </a:t>
            </a:r>
            <a:r>
              <a:rPr dirty="0" sz="3950" spc="-254">
                <a:latin typeface="Trebuchet MS"/>
                <a:cs typeface="Trebuchet MS"/>
              </a:rPr>
              <a:t>disadvantage</a:t>
            </a:r>
            <a:r>
              <a:rPr dirty="0" sz="3950" spc="-40">
                <a:latin typeface="Trebuchet MS"/>
                <a:cs typeface="Trebuchet MS"/>
              </a:rPr>
              <a:t> </a:t>
            </a:r>
            <a:r>
              <a:rPr dirty="0" sz="3950" spc="-25">
                <a:latin typeface="Trebuchet MS"/>
                <a:cs typeface="Trebuchet MS"/>
              </a:rPr>
              <a:t>of </a:t>
            </a:r>
            <a:r>
              <a:rPr dirty="0" sz="3950" spc="-100">
                <a:latin typeface="Trebuchet MS"/>
                <a:cs typeface="Trebuchet MS"/>
              </a:rPr>
              <a:t>Regionalism?</a:t>
            </a:r>
            <a:endParaRPr sz="3950">
              <a:latin typeface="Trebuchet MS"/>
              <a:cs typeface="Trebuchet MS"/>
            </a:endParaRPr>
          </a:p>
          <a:p>
            <a:pPr marL="469900" indent="-460375">
              <a:lnSpc>
                <a:spcPct val="100000"/>
              </a:lnSpc>
              <a:spcBef>
                <a:spcPts val="2020"/>
              </a:spcBef>
              <a:buClr>
                <a:srgbClr val="B71E42"/>
              </a:buClr>
              <a:buAutoNum type="arabicPeriod"/>
              <a:tabLst>
                <a:tab pos="469900" algn="l"/>
              </a:tabLst>
            </a:pPr>
            <a:r>
              <a:rPr dirty="0" sz="3950">
                <a:latin typeface="Trebuchet MS"/>
                <a:cs typeface="Trebuchet MS"/>
              </a:rPr>
              <a:t>What</a:t>
            </a:r>
            <a:r>
              <a:rPr dirty="0" sz="3950" spc="-135">
                <a:latin typeface="Trebuchet MS"/>
                <a:cs typeface="Trebuchet MS"/>
              </a:rPr>
              <a:t> </a:t>
            </a:r>
            <a:r>
              <a:rPr dirty="0" sz="3950" spc="-125">
                <a:latin typeface="Trebuchet MS"/>
                <a:cs typeface="Trebuchet MS"/>
              </a:rPr>
              <a:t>is</a:t>
            </a:r>
            <a:r>
              <a:rPr dirty="0" sz="3950" spc="-75">
                <a:latin typeface="Trebuchet MS"/>
                <a:cs typeface="Trebuchet MS"/>
              </a:rPr>
              <a:t> </a:t>
            </a:r>
            <a:r>
              <a:rPr dirty="0" sz="3950" spc="-225">
                <a:latin typeface="Trebuchet MS"/>
                <a:cs typeface="Trebuchet MS"/>
              </a:rPr>
              <a:t>the</a:t>
            </a:r>
            <a:r>
              <a:rPr dirty="0" sz="3950" spc="-70">
                <a:latin typeface="Trebuchet MS"/>
                <a:cs typeface="Trebuchet MS"/>
              </a:rPr>
              <a:t> </a:t>
            </a:r>
            <a:r>
              <a:rPr dirty="0" sz="3950" spc="-125">
                <a:latin typeface="Trebuchet MS"/>
                <a:cs typeface="Trebuchet MS"/>
              </a:rPr>
              <a:t>role</a:t>
            </a:r>
            <a:r>
              <a:rPr dirty="0" sz="3950" spc="-150">
                <a:latin typeface="Trebuchet MS"/>
                <a:cs typeface="Trebuchet MS"/>
              </a:rPr>
              <a:t> </a:t>
            </a:r>
            <a:r>
              <a:rPr dirty="0" sz="3950" spc="-220">
                <a:latin typeface="Trebuchet MS"/>
                <a:cs typeface="Trebuchet MS"/>
              </a:rPr>
              <a:t>of</a:t>
            </a:r>
            <a:r>
              <a:rPr dirty="0" sz="3950" spc="-465">
                <a:latin typeface="Trebuchet MS"/>
                <a:cs typeface="Trebuchet MS"/>
              </a:rPr>
              <a:t> </a:t>
            </a:r>
            <a:r>
              <a:rPr dirty="0" sz="3950" spc="140">
                <a:latin typeface="Trebuchet MS"/>
                <a:cs typeface="Trebuchet MS"/>
              </a:rPr>
              <a:t>ASEAN?</a:t>
            </a:r>
            <a:endParaRPr sz="3950">
              <a:latin typeface="Trebuchet MS"/>
              <a:cs typeface="Trebuchet MS"/>
            </a:endParaRPr>
          </a:p>
          <a:p>
            <a:pPr marL="469900" indent="-460375">
              <a:lnSpc>
                <a:spcPct val="100000"/>
              </a:lnSpc>
              <a:spcBef>
                <a:spcPts val="2020"/>
              </a:spcBef>
              <a:buClr>
                <a:srgbClr val="B71E42"/>
              </a:buClr>
              <a:buAutoNum type="arabicPeriod"/>
              <a:tabLst>
                <a:tab pos="469900" algn="l"/>
              </a:tabLst>
            </a:pPr>
            <a:r>
              <a:rPr dirty="0" sz="3950" spc="75">
                <a:latin typeface="Trebuchet MS"/>
                <a:cs typeface="Trebuchet MS"/>
              </a:rPr>
              <a:t>Does</a:t>
            </a:r>
            <a:r>
              <a:rPr dirty="0" sz="3950" spc="-55">
                <a:latin typeface="Trebuchet MS"/>
                <a:cs typeface="Trebuchet MS"/>
              </a:rPr>
              <a:t> </a:t>
            </a:r>
            <a:r>
              <a:rPr dirty="0" sz="3950" spc="-180">
                <a:latin typeface="Trebuchet MS"/>
                <a:cs typeface="Trebuchet MS"/>
              </a:rPr>
              <a:t>Globalization</a:t>
            </a:r>
            <a:r>
              <a:rPr dirty="0" sz="3950" spc="-60">
                <a:latin typeface="Trebuchet MS"/>
                <a:cs typeface="Trebuchet MS"/>
              </a:rPr>
              <a:t> </a:t>
            </a:r>
            <a:r>
              <a:rPr dirty="0" sz="3950" spc="-305">
                <a:latin typeface="Trebuchet MS"/>
                <a:cs typeface="Trebuchet MS"/>
              </a:rPr>
              <a:t>affects</a:t>
            </a:r>
            <a:r>
              <a:rPr dirty="0" sz="3950" spc="-55">
                <a:latin typeface="Trebuchet MS"/>
                <a:cs typeface="Trebuchet MS"/>
              </a:rPr>
              <a:t> </a:t>
            </a:r>
            <a:r>
              <a:rPr dirty="0" sz="3950" spc="-190">
                <a:latin typeface="Trebuchet MS"/>
                <a:cs typeface="Trebuchet MS"/>
              </a:rPr>
              <a:t>Regionalism?</a:t>
            </a:r>
            <a:r>
              <a:rPr dirty="0" sz="3950" spc="-540">
                <a:latin typeface="Trebuchet MS"/>
                <a:cs typeface="Trebuchet MS"/>
              </a:rPr>
              <a:t> </a:t>
            </a:r>
            <a:r>
              <a:rPr dirty="0" sz="3950" spc="-20">
                <a:latin typeface="Trebuchet MS"/>
                <a:cs typeface="Trebuchet MS"/>
              </a:rPr>
              <a:t>Why?</a:t>
            </a:r>
            <a:endParaRPr sz="3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1789" y="1444349"/>
            <a:ext cx="10113010" cy="363156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 indent="6985">
              <a:lnSpc>
                <a:spcPct val="113999"/>
              </a:lnSpc>
              <a:spcBef>
                <a:spcPts val="170"/>
              </a:spcBef>
              <a:tabLst>
                <a:tab pos="4377055" algn="l"/>
              </a:tabLst>
            </a:pPr>
            <a:r>
              <a:rPr dirty="0" sz="3000" spc="-95">
                <a:latin typeface="Lucida Sans Unicode"/>
                <a:cs typeface="Lucida Sans Unicode"/>
              </a:rPr>
              <a:t>ASIA</a:t>
            </a:r>
            <a:r>
              <a:rPr dirty="0" sz="3000" spc="-305">
                <a:latin typeface="Lucida Sans Unicode"/>
                <a:cs typeface="Lucida Sans Unicode"/>
              </a:rPr>
              <a:t> </a:t>
            </a:r>
            <a:r>
              <a:rPr dirty="0" sz="3000">
                <a:latin typeface="Lucida Sans Unicode"/>
                <a:cs typeface="Lucida Sans Unicode"/>
              </a:rPr>
              <a:t>IS</a:t>
            </a:r>
            <a:r>
              <a:rPr dirty="0" sz="3000" spc="-15">
                <a:latin typeface="Lucida Sans Unicode"/>
                <a:cs typeface="Lucida Sans Unicode"/>
              </a:rPr>
              <a:t> </a:t>
            </a:r>
            <a:r>
              <a:rPr dirty="0" sz="3000" spc="-80">
                <a:latin typeface="Lucida Sans Unicode"/>
                <a:cs typeface="Lucida Sans Unicode"/>
              </a:rPr>
              <a:t>THE</a:t>
            </a:r>
            <a:r>
              <a:rPr dirty="0" sz="3000" spc="-160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LARGEST</a:t>
            </a:r>
            <a:r>
              <a:rPr dirty="0" sz="3000" spc="-114">
                <a:latin typeface="Lucida Sans Unicode"/>
                <a:cs typeface="Lucida Sans Unicode"/>
              </a:rPr>
              <a:t> </a:t>
            </a:r>
            <a:r>
              <a:rPr dirty="0" sz="3000" spc="-265">
                <a:latin typeface="Lucida Sans Unicode"/>
                <a:cs typeface="Lucida Sans Unicode"/>
              </a:rPr>
              <a:t>AND</a:t>
            </a:r>
            <a:r>
              <a:rPr dirty="0" sz="3000" spc="-135">
                <a:latin typeface="Lucida Sans Unicode"/>
                <a:cs typeface="Lucida Sans Unicode"/>
              </a:rPr>
              <a:t> </a:t>
            </a:r>
            <a:r>
              <a:rPr dirty="0" sz="3000" spc="-114">
                <a:latin typeface="Lucida Sans Unicode"/>
                <a:cs typeface="Lucida Sans Unicode"/>
              </a:rPr>
              <a:t>MOST</a:t>
            </a:r>
            <a:r>
              <a:rPr dirty="0" sz="3000" spc="-145">
                <a:latin typeface="Lucida Sans Unicode"/>
                <a:cs typeface="Lucida Sans Unicode"/>
              </a:rPr>
              <a:t> </a:t>
            </a:r>
            <a:r>
              <a:rPr dirty="0" sz="3000" spc="130">
                <a:latin typeface="Lucida Sans Unicode"/>
                <a:cs typeface="Lucida Sans Unicode"/>
              </a:rPr>
              <a:t>POPURTED</a:t>
            </a:r>
            <a:r>
              <a:rPr dirty="0" sz="3000" spc="-25">
                <a:latin typeface="Lucida Sans Unicode"/>
                <a:cs typeface="Lucida Sans Unicode"/>
              </a:rPr>
              <a:t> </a:t>
            </a:r>
            <a:r>
              <a:rPr dirty="0" sz="3000" spc="-110">
                <a:latin typeface="Lucida Sans Unicode"/>
                <a:cs typeface="Lucida Sans Unicode"/>
              </a:rPr>
              <a:t>CONTINENT </a:t>
            </a:r>
            <a:r>
              <a:rPr dirty="0" sz="2900" spc="-70">
                <a:latin typeface="Lucida Sans Unicode"/>
                <a:cs typeface="Lucida Sans Unicode"/>
              </a:rPr>
              <a:t>IN</a:t>
            </a:r>
            <a:r>
              <a:rPr dirty="0" sz="2900" spc="-17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THE</a:t>
            </a:r>
            <a:r>
              <a:rPr dirty="0" sz="2900" spc="-100">
                <a:latin typeface="Lucida Sans Unicode"/>
                <a:cs typeface="Lucida Sans Unicode"/>
              </a:rPr>
              <a:t> </a:t>
            </a:r>
            <a:r>
              <a:rPr dirty="0" sz="2900" spc="-20">
                <a:latin typeface="Lucida Sans Unicode"/>
                <a:cs typeface="Lucida Sans Unicode"/>
              </a:rPr>
              <a:t>WORLD.</a:t>
            </a:r>
            <a:r>
              <a:rPr dirty="0" sz="2900" spc="-190">
                <a:latin typeface="Lucida Sans Unicode"/>
                <a:cs typeface="Lucida Sans Unicode"/>
              </a:rPr>
              <a:t> </a:t>
            </a:r>
            <a:r>
              <a:rPr dirty="0" sz="2900" spc="-30">
                <a:latin typeface="Lucida Sans Unicode"/>
                <a:cs typeface="Lucida Sans Unicode"/>
              </a:rPr>
              <a:t>GEOGRAPHICALLY,</a:t>
            </a:r>
            <a:r>
              <a:rPr dirty="0" sz="2900" spc="-295">
                <a:latin typeface="Lucida Sans Unicode"/>
                <a:cs typeface="Lucida Sans Unicode"/>
              </a:rPr>
              <a:t> </a:t>
            </a:r>
            <a:r>
              <a:rPr dirty="0" sz="2900" spc="-130">
                <a:latin typeface="Lucida Sans Unicode"/>
                <a:cs typeface="Lucida Sans Unicode"/>
              </a:rPr>
              <a:t>IT</a:t>
            </a:r>
            <a:r>
              <a:rPr dirty="0" sz="2900" spc="-135">
                <a:latin typeface="Lucida Sans Unicode"/>
                <a:cs typeface="Lucida Sans Unicode"/>
              </a:rPr>
              <a:t> </a:t>
            </a:r>
            <a:r>
              <a:rPr dirty="0" sz="2900">
                <a:latin typeface="Lucida Sans Unicode"/>
                <a:cs typeface="Lucida Sans Unicode"/>
              </a:rPr>
              <a:t>IS</a:t>
            </a:r>
            <a:r>
              <a:rPr dirty="0" sz="2900" spc="200">
                <a:latin typeface="Lucida Sans Unicode"/>
                <a:cs typeface="Lucida Sans Unicode"/>
              </a:rPr>
              <a:t> </a:t>
            </a:r>
            <a:r>
              <a:rPr dirty="0" sz="2900" spc="-10">
                <a:latin typeface="Lucida Sans Unicode"/>
                <a:cs typeface="Lucida Sans Unicode"/>
              </a:rPr>
              <a:t>SEPARATED </a:t>
            </a:r>
            <a:r>
              <a:rPr dirty="0" sz="2950">
                <a:latin typeface="Lucida Sans Unicode"/>
                <a:cs typeface="Lucida Sans Unicode"/>
              </a:rPr>
              <a:t>FROM</a:t>
            </a:r>
            <a:r>
              <a:rPr dirty="0" sz="2950" spc="-235">
                <a:latin typeface="Lucida Sans Unicode"/>
                <a:cs typeface="Lucida Sans Unicode"/>
              </a:rPr>
              <a:t> </a:t>
            </a:r>
            <a:r>
              <a:rPr dirty="0" sz="2950" spc="-20">
                <a:latin typeface="Lucida Sans Unicode"/>
                <a:cs typeface="Lucida Sans Unicode"/>
              </a:rPr>
              <a:t>THE</a:t>
            </a:r>
            <a:r>
              <a:rPr dirty="0" sz="2950" spc="-80">
                <a:latin typeface="Lucida Sans Unicode"/>
                <a:cs typeface="Lucida Sans Unicode"/>
              </a:rPr>
              <a:t> </a:t>
            </a:r>
            <a:r>
              <a:rPr dirty="0" sz="2950">
                <a:latin typeface="Lucida Sans Unicode"/>
                <a:cs typeface="Lucida Sans Unicode"/>
              </a:rPr>
              <a:t>EUROPEAN </a:t>
            </a:r>
            <a:r>
              <a:rPr dirty="0" sz="2950" spc="-100">
                <a:latin typeface="Lucida Sans Unicode"/>
                <a:cs typeface="Lucida Sans Unicode"/>
              </a:rPr>
              <a:t>CONTINENT</a:t>
            </a:r>
            <a:r>
              <a:rPr dirty="0" sz="2950" spc="25">
                <a:latin typeface="Lucida Sans Unicode"/>
                <a:cs typeface="Lucida Sans Unicode"/>
              </a:rPr>
              <a:t> </a:t>
            </a:r>
            <a:r>
              <a:rPr dirty="0" sz="2950" spc="120">
                <a:latin typeface="Lucida Sans Unicode"/>
                <a:cs typeface="Lucida Sans Unicode"/>
              </a:rPr>
              <a:t>BY</a:t>
            </a:r>
            <a:r>
              <a:rPr dirty="0" sz="2950" spc="-254">
                <a:latin typeface="Lucida Sans Unicode"/>
                <a:cs typeface="Lucida Sans Unicode"/>
              </a:rPr>
              <a:t> </a:t>
            </a:r>
            <a:r>
              <a:rPr dirty="0" sz="2950" spc="-40">
                <a:latin typeface="Lucida Sans Unicode"/>
                <a:cs typeface="Lucida Sans Unicode"/>
              </a:rPr>
              <a:t>THE</a:t>
            </a:r>
            <a:r>
              <a:rPr dirty="0" sz="2950" spc="-110">
                <a:latin typeface="Lucida Sans Unicode"/>
                <a:cs typeface="Lucida Sans Unicode"/>
              </a:rPr>
              <a:t> </a:t>
            </a:r>
            <a:r>
              <a:rPr dirty="0" sz="2950">
                <a:latin typeface="Lucida Sans Unicode"/>
                <a:cs typeface="Lucida Sans Unicode"/>
              </a:rPr>
              <a:t>URALS,</a:t>
            </a:r>
            <a:r>
              <a:rPr dirty="0" sz="2950" spc="-90">
                <a:latin typeface="Lucida Sans Unicode"/>
                <a:cs typeface="Lucida Sans Unicode"/>
              </a:rPr>
              <a:t> </a:t>
            </a:r>
            <a:r>
              <a:rPr dirty="0" sz="2950" spc="-20">
                <a:latin typeface="Lucida Sans Unicode"/>
                <a:cs typeface="Lucida Sans Unicode"/>
              </a:rPr>
              <a:t>FROM </a:t>
            </a:r>
            <a:r>
              <a:rPr dirty="0" sz="2950" spc="-65">
                <a:latin typeface="Lucida Sans Unicode"/>
                <a:cs typeface="Lucida Sans Unicode"/>
              </a:rPr>
              <a:t>AFRICA</a:t>
            </a:r>
            <a:r>
              <a:rPr dirty="0" sz="2950" spc="-235">
                <a:latin typeface="Lucida Sans Unicode"/>
                <a:cs typeface="Lucida Sans Unicode"/>
              </a:rPr>
              <a:t> </a:t>
            </a:r>
            <a:r>
              <a:rPr dirty="0" sz="2950" spc="65">
                <a:latin typeface="Lucida Sans Unicode"/>
                <a:cs typeface="Lucida Sans Unicode"/>
              </a:rPr>
              <a:t>BY</a:t>
            </a:r>
            <a:r>
              <a:rPr dirty="0" sz="2950" spc="-190">
                <a:latin typeface="Lucida Sans Unicode"/>
                <a:cs typeface="Lucida Sans Unicode"/>
              </a:rPr>
              <a:t> </a:t>
            </a:r>
            <a:r>
              <a:rPr dirty="0" sz="2950" spc="-25">
                <a:latin typeface="Lucida Sans Unicode"/>
                <a:cs typeface="Lucida Sans Unicode"/>
              </a:rPr>
              <a:t>THE</a:t>
            </a:r>
            <a:r>
              <a:rPr dirty="0" sz="2950" spc="-120">
                <a:latin typeface="Lucida Sans Unicode"/>
                <a:cs typeface="Lucida Sans Unicode"/>
              </a:rPr>
              <a:t> </a:t>
            </a:r>
            <a:r>
              <a:rPr dirty="0" sz="2950" spc="80">
                <a:latin typeface="Lucida Sans Unicode"/>
                <a:cs typeface="Lucida Sans Unicode"/>
              </a:rPr>
              <a:t>SUEZ</a:t>
            </a:r>
            <a:r>
              <a:rPr dirty="0" sz="2950" spc="-85">
                <a:latin typeface="Lucida Sans Unicode"/>
                <a:cs typeface="Lucida Sans Unicode"/>
              </a:rPr>
              <a:t> </a:t>
            </a:r>
            <a:r>
              <a:rPr dirty="0" sz="2950" spc="-165">
                <a:latin typeface="Lucida Sans Unicode"/>
                <a:cs typeface="Lucida Sans Unicode"/>
              </a:rPr>
              <a:t>CANAL,</a:t>
            </a:r>
            <a:r>
              <a:rPr dirty="0" sz="2950" spc="-60">
                <a:latin typeface="Lucida Sans Unicode"/>
                <a:cs typeface="Lucida Sans Unicode"/>
              </a:rPr>
              <a:t> </a:t>
            </a:r>
            <a:r>
              <a:rPr dirty="0" sz="2950">
                <a:latin typeface="Lucida Sans Unicode"/>
                <a:cs typeface="Lucida Sans Unicode"/>
              </a:rPr>
              <a:t>FROM</a:t>
            </a:r>
            <a:r>
              <a:rPr dirty="0" sz="2950" spc="-165">
                <a:latin typeface="Lucida Sans Unicode"/>
                <a:cs typeface="Lucida Sans Unicode"/>
              </a:rPr>
              <a:t> </a:t>
            </a:r>
            <a:r>
              <a:rPr dirty="0" sz="2950" spc="-45">
                <a:latin typeface="Lucida Sans Unicode"/>
                <a:cs typeface="Lucida Sans Unicode"/>
              </a:rPr>
              <a:t>THE</a:t>
            </a:r>
            <a:r>
              <a:rPr dirty="0" sz="2950" spc="-95">
                <a:latin typeface="Lucida Sans Unicode"/>
                <a:cs typeface="Lucida Sans Unicode"/>
              </a:rPr>
              <a:t> NORTH</a:t>
            </a:r>
            <a:r>
              <a:rPr dirty="0" sz="2950" spc="-285">
                <a:latin typeface="Lucida Sans Unicode"/>
                <a:cs typeface="Lucida Sans Unicode"/>
              </a:rPr>
              <a:t> </a:t>
            </a:r>
            <a:r>
              <a:rPr dirty="0" sz="2950" spc="-10">
                <a:latin typeface="Lucida Sans Unicode"/>
                <a:cs typeface="Lucida Sans Unicode"/>
              </a:rPr>
              <a:t>AMERICA </a:t>
            </a:r>
            <a:r>
              <a:rPr dirty="0" sz="2950" spc="120">
                <a:latin typeface="Lucida Sans Unicode"/>
                <a:cs typeface="Lucida Sans Unicode"/>
              </a:rPr>
              <a:t>BY</a:t>
            </a:r>
            <a:r>
              <a:rPr dirty="0" sz="2950" spc="-155">
                <a:latin typeface="Lucida Sans Unicode"/>
                <a:cs typeface="Lucida Sans Unicode"/>
              </a:rPr>
              <a:t> </a:t>
            </a:r>
            <a:r>
              <a:rPr dirty="0" sz="2950" spc="-45">
                <a:latin typeface="Lucida Sans Unicode"/>
                <a:cs typeface="Lucida Sans Unicode"/>
              </a:rPr>
              <a:t>THE</a:t>
            </a:r>
            <a:r>
              <a:rPr dirty="0" sz="2950" spc="-15">
                <a:latin typeface="Lucida Sans Unicode"/>
                <a:cs typeface="Lucida Sans Unicode"/>
              </a:rPr>
              <a:t> </a:t>
            </a:r>
            <a:r>
              <a:rPr dirty="0" sz="2950">
                <a:latin typeface="Lucida Sans Unicode"/>
                <a:cs typeface="Lucida Sans Unicode"/>
              </a:rPr>
              <a:t>BERING</a:t>
            </a:r>
            <a:r>
              <a:rPr dirty="0" sz="2950" spc="-65">
                <a:latin typeface="Lucida Sans Unicode"/>
                <a:cs typeface="Lucida Sans Unicode"/>
              </a:rPr>
              <a:t> </a:t>
            </a:r>
            <a:r>
              <a:rPr dirty="0" sz="2950" spc="-10">
                <a:latin typeface="Lucida Sans Unicode"/>
                <a:cs typeface="Lucida Sans Unicode"/>
              </a:rPr>
              <a:t>STRAIT.</a:t>
            </a:r>
            <a:r>
              <a:rPr dirty="0" sz="2950">
                <a:latin typeface="Lucida Sans Unicode"/>
                <a:cs typeface="Lucida Sans Unicode"/>
              </a:rPr>
              <a:t>	</a:t>
            </a:r>
            <a:r>
              <a:rPr dirty="0" sz="2950" spc="-145">
                <a:latin typeface="Lucida Sans Unicode"/>
                <a:cs typeface="Lucida Sans Unicode"/>
              </a:rPr>
              <a:t>IT</a:t>
            </a:r>
            <a:r>
              <a:rPr dirty="0" sz="2950" spc="-185">
                <a:latin typeface="Lucida Sans Unicode"/>
                <a:cs typeface="Lucida Sans Unicode"/>
              </a:rPr>
              <a:t> </a:t>
            </a:r>
            <a:r>
              <a:rPr dirty="0" sz="2950">
                <a:latin typeface="Lucida Sans Unicode"/>
                <a:cs typeface="Lucida Sans Unicode"/>
              </a:rPr>
              <a:t>IS</a:t>
            </a:r>
            <a:r>
              <a:rPr dirty="0" sz="2950" spc="165">
                <a:latin typeface="Lucida Sans Unicode"/>
                <a:cs typeface="Lucida Sans Unicode"/>
              </a:rPr>
              <a:t> </a:t>
            </a:r>
            <a:r>
              <a:rPr dirty="0" sz="2950">
                <a:latin typeface="Lucida Sans Unicode"/>
                <a:cs typeface="Lucida Sans Unicode"/>
              </a:rPr>
              <a:t>COMPRISED</a:t>
            </a:r>
            <a:r>
              <a:rPr dirty="0" sz="2950" spc="10">
                <a:latin typeface="Lucida Sans Unicode"/>
                <a:cs typeface="Lucida Sans Unicode"/>
              </a:rPr>
              <a:t> </a:t>
            </a:r>
            <a:r>
              <a:rPr dirty="0" sz="2950">
                <a:latin typeface="Lucida Sans Unicode"/>
                <a:cs typeface="Lucida Sans Unicode"/>
              </a:rPr>
              <a:t>OF</a:t>
            </a:r>
            <a:r>
              <a:rPr dirty="0" sz="2950" spc="-235">
                <a:latin typeface="Lucida Sans Unicode"/>
                <a:cs typeface="Lucida Sans Unicode"/>
              </a:rPr>
              <a:t> </a:t>
            </a:r>
            <a:r>
              <a:rPr dirty="0" sz="2950" spc="-10">
                <a:latin typeface="Lucida Sans Unicode"/>
                <a:cs typeface="Lucida Sans Unicode"/>
              </a:rPr>
              <a:t>DISTINCT </a:t>
            </a:r>
            <a:r>
              <a:rPr dirty="0" sz="2950" spc="45">
                <a:latin typeface="Lucida Sans Unicode"/>
                <a:cs typeface="Lucida Sans Unicode"/>
              </a:rPr>
              <a:t>REGIONS</a:t>
            </a:r>
            <a:r>
              <a:rPr dirty="0" sz="2950" spc="-35">
                <a:latin typeface="Lucida Sans Unicode"/>
                <a:cs typeface="Lucida Sans Unicode"/>
              </a:rPr>
              <a:t> </a:t>
            </a:r>
            <a:r>
              <a:rPr dirty="0" sz="2950">
                <a:latin typeface="Lucida Sans Unicode"/>
                <a:cs typeface="Lucida Sans Unicode"/>
              </a:rPr>
              <a:t>SUCH</a:t>
            </a:r>
            <a:r>
              <a:rPr dirty="0" sz="2950" spc="-250">
                <a:latin typeface="Lucida Sans Unicode"/>
                <a:cs typeface="Lucida Sans Unicode"/>
              </a:rPr>
              <a:t> </a:t>
            </a:r>
            <a:r>
              <a:rPr dirty="0" sz="2950" spc="50">
                <a:latin typeface="Lucida Sans Unicode"/>
                <a:cs typeface="Lucida Sans Unicode"/>
              </a:rPr>
              <a:t>AS</a:t>
            </a:r>
            <a:r>
              <a:rPr dirty="0" sz="2950" spc="-145">
                <a:latin typeface="Lucida Sans Unicode"/>
                <a:cs typeface="Lucida Sans Unicode"/>
              </a:rPr>
              <a:t> </a:t>
            </a:r>
            <a:r>
              <a:rPr dirty="0" sz="2950" spc="-55">
                <a:latin typeface="Lucida Sans Unicode"/>
                <a:cs typeface="Lucida Sans Unicode"/>
              </a:rPr>
              <a:t>CENTRAL</a:t>
            </a:r>
            <a:r>
              <a:rPr dirty="0" sz="2950" spc="-100">
                <a:latin typeface="Lucida Sans Unicode"/>
                <a:cs typeface="Lucida Sans Unicode"/>
              </a:rPr>
              <a:t> </a:t>
            </a:r>
            <a:r>
              <a:rPr dirty="0" sz="2950" spc="-85">
                <a:latin typeface="Lucida Sans Unicode"/>
                <a:cs typeface="Lucida Sans Unicode"/>
              </a:rPr>
              <a:t>ASIA,</a:t>
            </a:r>
            <a:r>
              <a:rPr dirty="0" sz="2950" spc="-135">
                <a:latin typeface="Lucida Sans Unicode"/>
                <a:cs typeface="Lucida Sans Unicode"/>
              </a:rPr>
              <a:t> </a:t>
            </a:r>
            <a:r>
              <a:rPr dirty="0" sz="2950">
                <a:latin typeface="Lucida Sans Unicode"/>
                <a:cs typeface="Lucida Sans Unicode"/>
              </a:rPr>
              <a:t>EASTASIA,</a:t>
            </a:r>
            <a:r>
              <a:rPr dirty="0" sz="2950" spc="125">
                <a:latin typeface="Lucida Sans Unicode"/>
                <a:cs typeface="Lucida Sans Unicode"/>
              </a:rPr>
              <a:t> </a:t>
            </a:r>
            <a:r>
              <a:rPr dirty="0" sz="2950" spc="-10">
                <a:latin typeface="Lucida Sans Unicode"/>
                <a:cs typeface="Lucida Sans Unicode"/>
              </a:rPr>
              <a:t>SOUTH </a:t>
            </a:r>
            <a:r>
              <a:rPr dirty="0" sz="3000" spc="-114">
                <a:latin typeface="Lucida Sans Unicode"/>
                <a:cs typeface="Lucida Sans Unicode"/>
              </a:rPr>
              <a:t>ASIA,</a:t>
            </a:r>
            <a:r>
              <a:rPr dirty="0" sz="3000" spc="-145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SOUTHEASTASIA,</a:t>
            </a:r>
            <a:r>
              <a:rPr dirty="0" sz="3000" spc="-420">
                <a:latin typeface="Lucida Sans Unicode"/>
                <a:cs typeface="Lucida Sans Unicode"/>
              </a:rPr>
              <a:t> </a:t>
            </a:r>
            <a:r>
              <a:rPr dirty="0" sz="3000" spc="-250">
                <a:latin typeface="Lucida Sans Unicode"/>
                <a:cs typeface="Lucida Sans Unicode"/>
              </a:rPr>
              <a:t>AND</a:t>
            </a:r>
            <a:r>
              <a:rPr dirty="0" sz="3000" spc="-114">
                <a:latin typeface="Lucida Sans Unicode"/>
                <a:cs typeface="Lucida Sans Unicode"/>
              </a:rPr>
              <a:t> </a:t>
            </a:r>
            <a:r>
              <a:rPr dirty="0" sz="3000" spc="-80">
                <a:latin typeface="Lucida Sans Unicode"/>
                <a:cs typeface="Lucida Sans Unicode"/>
              </a:rPr>
              <a:t>THE</a:t>
            </a:r>
            <a:r>
              <a:rPr dirty="0" sz="3000" spc="-125">
                <a:latin typeface="Lucida Sans Unicode"/>
                <a:cs typeface="Lucida Sans Unicode"/>
              </a:rPr>
              <a:t> </a:t>
            </a:r>
            <a:r>
              <a:rPr dirty="0" sz="3000" spc="-135">
                <a:latin typeface="Lucida Sans Unicode"/>
                <a:cs typeface="Lucida Sans Unicode"/>
              </a:rPr>
              <a:t>MIDDLE</a:t>
            </a:r>
            <a:r>
              <a:rPr dirty="0" sz="3000" spc="20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EAST.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7725" y="1415698"/>
            <a:ext cx="10503535" cy="29406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4445">
              <a:lnSpc>
                <a:spcPct val="115300"/>
              </a:lnSpc>
              <a:spcBef>
                <a:spcPts val="105"/>
              </a:spcBef>
            </a:pPr>
            <a:r>
              <a:rPr dirty="0" sz="4100" spc="-10"/>
              <a:t>ASIA</a:t>
            </a:r>
            <a:r>
              <a:rPr dirty="0" sz="4100" spc="-385"/>
              <a:t> </a:t>
            </a:r>
            <a:r>
              <a:rPr dirty="0" sz="4100"/>
              <a:t>HAS</a:t>
            </a:r>
            <a:r>
              <a:rPr dirty="0" sz="4100" spc="-145"/>
              <a:t> </a:t>
            </a:r>
            <a:r>
              <a:rPr dirty="0" sz="4100" spc="265"/>
              <a:t>BEEN</a:t>
            </a:r>
            <a:r>
              <a:rPr dirty="0" sz="4100" spc="-210"/>
              <a:t> </a:t>
            </a:r>
            <a:r>
              <a:rPr dirty="0" sz="4100"/>
              <a:t>THE</a:t>
            </a:r>
            <a:r>
              <a:rPr dirty="0" sz="4100" spc="-85"/>
              <a:t> </a:t>
            </a:r>
            <a:r>
              <a:rPr dirty="0" sz="4100"/>
              <a:t>CRADLE</a:t>
            </a:r>
            <a:r>
              <a:rPr dirty="0" sz="4100" spc="165"/>
              <a:t> </a:t>
            </a:r>
            <a:r>
              <a:rPr dirty="0" sz="4100" spc="50"/>
              <a:t>OF</a:t>
            </a:r>
            <a:r>
              <a:rPr dirty="0" sz="4100" spc="-204"/>
              <a:t> </a:t>
            </a:r>
            <a:r>
              <a:rPr dirty="0" sz="4100" spc="150"/>
              <a:t>SEVERAL </a:t>
            </a:r>
            <a:r>
              <a:rPr dirty="0" sz="4150" spc="-100"/>
              <a:t>ANCIENT</a:t>
            </a:r>
            <a:r>
              <a:rPr dirty="0" sz="4150" spc="-229"/>
              <a:t> </a:t>
            </a:r>
            <a:r>
              <a:rPr dirty="0" sz="4150" spc="-105"/>
              <a:t>CIVILIZATIONS</a:t>
            </a:r>
            <a:r>
              <a:rPr dirty="0" sz="4150" spc="-65"/>
              <a:t> </a:t>
            </a:r>
            <a:r>
              <a:rPr dirty="0" sz="4150" spc="50"/>
              <a:t>SUCH</a:t>
            </a:r>
            <a:r>
              <a:rPr dirty="0" sz="4150" spc="-380"/>
              <a:t> </a:t>
            </a:r>
            <a:r>
              <a:rPr dirty="0" sz="4150" spc="95"/>
              <a:t>AS</a:t>
            </a:r>
            <a:r>
              <a:rPr dirty="0" sz="4150" spc="-325"/>
              <a:t> </a:t>
            </a:r>
            <a:r>
              <a:rPr dirty="0" sz="4150" spc="-25"/>
              <a:t>THE </a:t>
            </a:r>
            <a:r>
              <a:rPr dirty="0" sz="4150"/>
              <a:t>CHINESE,</a:t>
            </a:r>
            <a:r>
              <a:rPr dirty="0" sz="4150" spc="105"/>
              <a:t> </a:t>
            </a:r>
            <a:r>
              <a:rPr dirty="0" sz="4150" spc="-240"/>
              <a:t>INDIAN,</a:t>
            </a:r>
            <a:r>
              <a:rPr dirty="0" sz="4150" spc="-40"/>
              <a:t> </a:t>
            </a:r>
            <a:r>
              <a:rPr dirty="0" sz="4150" spc="-220"/>
              <a:t>AND</a:t>
            </a:r>
            <a:r>
              <a:rPr dirty="0" sz="4150" spc="-55"/>
              <a:t> </a:t>
            </a:r>
            <a:r>
              <a:rPr dirty="0" sz="4150" spc="-10"/>
              <a:t>KHMER </a:t>
            </a:r>
            <a:r>
              <a:rPr dirty="0" sz="4200" spc="-30"/>
              <a:t>CIVILIZATIONS.</a:t>
            </a:r>
            <a:endParaRPr sz="4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19300"/>
              <a:ext cx="12192000" cy="410527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24577"/>
              <a:ext cx="12191999" cy="73152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6122987"/>
              <a:ext cx="12187555" cy="12700"/>
            </a:xfrm>
            <a:custGeom>
              <a:avLst/>
              <a:gdLst/>
              <a:ahLst/>
              <a:cxnLst/>
              <a:rect l="l" t="t" r="r" b="b"/>
              <a:pathLst>
                <a:path w="12187555" h="12700">
                  <a:moveTo>
                    <a:pt x="12187236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187236" y="12700"/>
                  </a:lnTo>
                  <a:lnTo>
                    <a:pt x="12187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150" y="1852676"/>
              <a:ext cx="9607550" cy="0"/>
            </a:xfrm>
            <a:custGeom>
              <a:avLst/>
              <a:gdLst/>
              <a:ahLst/>
              <a:cxnLst/>
              <a:rect l="l" t="t" r="r" b="b"/>
              <a:pathLst>
                <a:path w="9607550" h="0">
                  <a:moveTo>
                    <a:pt x="0" y="0"/>
                  </a:moveTo>
                  <a:lnTo>
                    <a:pt x="9607423" y="0"/>
                  </a:lnTo>
                </a:path>
              </a:pathLst>
            </a:custGeom>
            <a:ln w="31750">
              <a:solidFill>
                <a:srgbClr val="B71E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2317" y="1364996"/>
            <a:ext cx="9989185" cy="304292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 indent="5080">
              <a:lnSpc>
                <a:spcPct val="93300"/>
              </a:lnSpc>
              <a:spcBef>
                <a:spcPts val="340"/>
              </a:spcBef>
            </a:pPr>
            <a:r>
              <a:rPr dirty="0" sz="3000" spc="-95">
                <a:latin typeface="Lucida Sans Unicode"/>
                <a:cs typeface="Lucida Sans Unicode"/>
              </a:rPr>
              <a:t>ASIA</a:t>
            </a:r>
            <a:r>
              <a:rPr dirty="0" sz="3000" spc="-300">
                <a:latin typeface="Lucida Sans Unicode"/>
                <a:cs typeface="Lucida Sans Unicode"/>
              </a:rPr>
              <a:t> </a:t>
            </a:r>
            <a:r>
              <a:rPr dirty="0" sz="3000" spc="-50">
                <a:latin typeface="Lucida Sans Unicode"/>
                <a:cs typeface="Lucida Sans Unicode"/>
              </a:rPr>
              <a:t>HAS</a:t>
            </a:r>
            <a:r>
              <a:rPr dirty="0" sz="3000" spc="-340">
                <a:latin typeface="Lucida Sans Unicode"/>
                <a:cs typeface="Lucida Sans Unicode"/>
              </a:rPr>
              <a:t> </a:t>
            </a:r>
            <a:r>
              <a:rPr dirty="0" sz="3000" spc="-45">
                <a:latin typeface="Lucida Sans Unicode"/>
                <a:cs typeface="Lucida Sans Unicode"/>
              </a:rPr>
              <a:t>ALSO</a:t>
            </a:r>
            <a:r>
              <a:rPr dirty="0" sz="3000" spc="-204">
                <a:latin typeface="Lucida Sans Unicode"/>
                <a:cs typeface="Lucida Sans Unicode"/>
              </a:rPr>
              <a:t> </a:t>
            </a:r>
            <a:r>
              <a:rPr dirty="0" sz="3000" spc="140">
                <a:latin typeface="Lucida Sans Unicode"/>
                <a:cs typeface="Lucida Sans Unicode"/>
              </a:rPr>
              <a:t>BEEN</a:t>
            </a:r>
            <a:r>
              <a:rPr dirty="0" sz="3000" spc="-245">
                <a:latin typeface="Lucida Sans Unicode"/>
                <a:cs typeface="Lucida Sans Unicode"/>
              </a:rPr>
              <a:t> </a:t>
            </a:r>
            <a:r>
              <a:rPr dirty="0" sz="3000" spc="-85">
                <a:latin typeface="Lucida Sans Unicode"/>
                <a:cs typeface="Lucida Sans Unicode"/>
              </a:rPr>
              <a:t>THE</a:t>
            </a:r>
            <a:r>
              <a:rPr dirty="0" sz="3000" spc="-185">
                <a:latin typeface="Lucida Sans Unicode"/>
                <a:cs typeface="Lucida Sans Unicode"/>
              </a:rPr>
              <a:t> </a:t>
            </a:r>
            <a:r>
              <a:rPr dirty="0" sz="3000" spc="-85">
                <a:latin typeface="Lucida Sans Unicode"/>
                <a:cs typeface="Lucida Sans Unicode"/>
              </a:rPr>
              <a:t>HOME</a:t>
            </a:r>
            <a:r>
              <a:rPr dirty="0" sz="3000" spc="-105">
                <a:latin typeface="Lucida Sans Unicode"/>
                <a:cs typeface="Lucida Sans Unicode"/>
              </a:rPr>
              <a:t> </a:t>
            </a:r>
            <a:r>
              <a:rPr dirty="0" sz="3000">
                <a:latin typeface="Lucida Sans Unicode"/>
                <a:cs typeface="Lucida Sans Unicode"/>
              </a:rPr>
              <a:t>OF</a:t>
            </a:r>
            <a:r>
              <a:rPr dirty="0" sz="3000" spc="-204">
                <a:latin typeface="Lucida Sans Unicode"/>
                <a:cs typeface="Lucida Sans Unicode"/>
              </a:rPr>
              <a:t> </a:t>
            </a:r>
            <a:r>
              <a:rPr dirty="0" sz="3000" spc="-20">
                <a:latin typeface="Lucida Sans Unicode"/>
                <a:cs typeface="Lucida Sans Unicode"/>
              </a:rPr>
              <a:t>INFLUENTIAL </a:t>
            </a:r>
            <a:r>
              <a:rPr dirty="0" sz="2950" spc="-105">
                <a:latin typeface="Lucida Sans Unicode"/>
                <a:cs typeface="Lucida Sans Unicode"/>
              </a:rPr>
              <a:t>CULTURAL,</a:t>
            </a:r>
            <a:r>
              <a:rPr dirty="0" sz="2950" spc="-15">
                <a:latin typeface="Lucida Sans Unicode"/>
                <a:cs typeface="Lucida Sans Unicode"/>
              </a:rPr>
              <a:t> </a:t>
            </a:r>
            <a:r>
              <a:rPr dirty="0" sz="2950" spc="-10">
                <a:latin typeface="Lucida Sans Unicode"/>
                <a:cs typeface="Lucida Sans Unicode"/>
              </a:rPr>
              <a:t>PHILOSOPHICAL,</a:t>
            </a:r>
            <a:r>
              <a:rPr dirty="0" sz="2950" spc="-525">
                <a:latin typeface="Lucida Sans Unicode"/>
                <a:cs typeface="Lucida Sans Unicode"/>
              </a:rPr>
              <a:t> </a:t>
            </a:r>
            <a:r>
              <a:rPr dirty="0" sz="2950" spc="-225">
                <a:latin typeface="Lucida Sans Unicode"/>
                <a:cs typeface="Lucida Sans Unicode"/>
              </a:rPr>
              <a:t>AND</a:t>
            </a:r>
            <a:r>
              <a:rPr dirty="0" sz="2950" spc="-80">
                <a:latin typeface="Lucida Sans Unicode"/>
                <a:cs typeface="Lucida Sans Unicode"/>
              </a:rPr>
              <a:t> </a:t>
            </a:r>
            <a:r>
              <a:rPr dirty="0" sz="2950" spc="-10">
                <a:latin typeface="Lucida Sans Unicode"/>
                <a:cs typeface="Lucida Sans Unicode"/>
              </a:rPr>
              <a:t>RELIGIOUS </a:t>
            </a:r>
            <a:r>
              <a:rPr dirty="0" sz="3050" spc="-105">
                <a:latin typeface="Lucida Sans Unicode"/>
                <a:cs typeface="Lucida Sans Unicode"/>
              </a:rPr>
              <a:t>MOVEMENTS.</a:t>
            </a:r>
            <a:r>
              <a:rPr dirty="0" sz="3050" spc="-140">
                <a:latin typeface="Lucida Sans Unicode"/>
                <a:cs typeface="Lucida Sans Unicode"/>
              </a:rPr>
              <a:t> </a:t>
            </a:r>
            <a:r>
              <a:rPr dirty="0" sz="3050" spc="-114">
                <a:latin typeface="Lucida Sans Unicode"/>
                <a:cs typeface="Lucida Sans Unicode"/>
              </a:rPr>
              <a:t>HINDUISM,</a:t>
            </a:r>
            <a:r>
              <a:rPr dirty="0" sz="3050" spc="145">
                <a:latin typeface="Lucida Sans Unicode"/>
                <a:cs typeface="Lucida Sans Unicode"/>
              </a:rPr>
              <a:t> </a:t>
            </a:r>
            <a:r>
              <a:rPr dirty="0" sz="3050" spc="-130">
                <a:latin typeface="Lucida Sans Unicode"/>
                <a:cs typeface="Lucida Sans Unicode"/>
              </a:rPr>
              <a:t>JUDAISM,</a:t>
            </a:r>
            <a:r>
              <a:rPr dirty="0" sz="3050" spc="-160">
                <a:latin typeface="Lucida Sans Unicode"/>
                <a:cs typeface="Lucida Sans Unicode"/>
              </a:rPr>
              <a:t> </a:t>
            </a:r>
            <a:r>
              <a:rPr dirty="0" sz="3050" spc="-10">
                <a:latin typeface="Lucida Sans Unicode"/>
                <a:cs typeface="Lucida Sans Unicode"/>
              </a:rPr>
              <a:t>CHRISTIANIW, </a:t>
            </a:r>
            <a:r>
              <a:rPr dirty="0" sz="3000" spc="-90">
                <a:latin typeface="Lucida Sans Unicode"/>
                <a:cs typeface="Lucida Sans Unicode"/>
              </a:rPr>
              <a:t>BUDDHISM,</a:t>
            </a:r>
            <a:r>
              <a:rPr dirty="0" sz="3000" spc="-110">
                <a:latin typeface="Lucida Sans Unicode"/>
                <a:cs typeface="Lucida Sans Unicode"/>
              </a:rPr>
              <a:t> </a:t>
            </a:r>
            <a:r>
              <a:rPr dirty="0" sz="3000" spc="-200">
                <a:latin typeface="Lucida Sans Unicode"/>
                <a:cs typeface="Lucida Sans Unicode"/>
              </a:rPr>
              <a:t>TAOISM,</a:t>
            </a:r>
            <a:r>
              <a:rPr dirty="0" sz="3000" spc="-215">
                <a:latin typeface="Lucida Sans Unicode"/>
                <a:cs typeface="Lucida Sans Unicode"/>
              </a:rPr>
              <a:t> </a:t>
            </a:r>
            <a:r>
              <a:rPr dirty="0" sz="3000" spc="-229">
                <a:latin typeface="Lucida Sans Unicode"/>
                <a:cs typeface="Lucida Sans Unicode"/>
              </a:rPr>
              <a:t>AND</a:t>
            </a:r>
            <a:r>
              <a:rPr dirty="0" sz="3000" spc="-185">
                <a:latin typeface="Lucida Sans Unicode"/>
                <a:cs typeface="Lucida Sans Unicode"/>
              </a:rPr>
              <a:t> </a:t>
            </a:r>
            <a:r>
              <a:rPr dirty="0" sz="3000" spc="-35">
                <a:latin typeface="Lucida Sans Unicode"/>
                <a:cs typeface="Lucida Sans Unicode"/>
              </a:rPr>
              <a:t>OTHER</a:t>
            </a:r>
            <a:r>
              <a:rPr dirty="0" sz="3000" spc="-130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ORIENTAL </a:t>
            </a:r>
            <a:r>
              <a:rPr dirty="0" sz="3000">
                <a:latin typeface="Lucida Sans Unicode"/>
                <a:cs typeface="Lucida Sans Unicode"/>
              </a:rPr>
              <a:t>PHILOSOPHIES</a:t>
            </a:r>
            <a:r>
              <a:rPr dirty="0" sz="3000" spc="-135">
                <a:latin typeface="Lucida Sans Unicode"/>
                <a:cs typeface="Lucida Sans Unicode"/>
              </a:rPr>
              <a:t> </a:t>
            </a:r>
            <a:r>
              <a:rPr dirty="0" sz="3000" spc="-250">
                <a:latin typeface="Lucida Sans Unicode"/>
                <a:cs typeface="Lucida Sans Unicode"/>
              </a:rPr>
              <a:t>AND</a:t>
            </a:r>
            <a:r>
              <a:rPr dirty="0" sz="3000" spc="-175">
                <a:latin typeface="Lucida Sans Unicode"/>
                <a:cs typeface="Lucida Sans Unicode"/>
              </a:rPr>
              <a:t> </a:t>
            </a:r>
            <a:r>
              <a:rPr dirty="0" sz="3000">
                <a:latin typeface="Lucida Sans Unicode"/>
                <a:cs typeface="Lucida Sans Unicode"/>
              </a:rPr>
              <a:t>RELIGIONS</a:t>
            </a:r>
            <a:r>
              <a:rPr dirty="0" sz="3000" spc="-95">
                <a:latin typeface="Lucida Sans Unicode"/>
                <a:cs typeface="Lucida Sans Unicode"/>
              </a:rPr>
              <a:t> </a:t>
            </a:r>
            <a:r>
              <a:rPr dirty="0" sz="3000" spc="-40">
                <a:latin typeface="Lucida Sans Unicode"/>
                <a:cs typeface="Lucida Sans Unicode"/>
              </a:rPr>
              <a:t>GENERALLY</a:t>
            </a:r>
            <a:r>
              <a:rPr dirty="0" sz="3000" spc="-50">
                <a:latin typeface="Lucida Sans Unicode"/>
                <a:cs typeface="Lucida Sans Unicode"/>
              </a:rPr>
              <a:t> </a:t>
            </a:r>
            <a:r>
              <a:rPr dirty="0" sz="3000" spc="-100">
                <a:latin typeface="Lucida Sans Unicode"/>
                <a:cs typeface="Lucida Sans Unicode"/>
              </a:rPr>
              <a:t>ORIGINATED </a:t>
            </a:r>
            <a:r>
              <a:rPr dirty="0" sz="3000" spc="-55">
                <a:latin typeface="Lucida Sans Unicode"/>
                <a:cs typeface="Lucida Sans Unicode"/>
              </a:rPr>
              <a:t>FROM</a:t>
            </a:r>
            <a:r>
              <a:rPr dirty="0" sz="3000" spc="-375">
                <a:latin typeface="Lucida Sans Unicode"/>
                <a:cs typeface="Lucida Sans Unicode"/>
              </a:rPr>
              <a:t> </a:t>
            </a:r>
            <a:r>
              <a:rPr dirty="0" sz="3000" spc="-160">
                <a:latin typeface="Lucida Sans Unicode"/>
                <a:cs typeface="Lucida Sans Unicode"/>
              </a:rPr>
              <a:t>AN</a:t>
            </a:r>
            <a:r>
              <a:rPr dirty="0" sz="3000" spc="-405">
                <a:latin typeface="Lucida Sans Unicode"/>
                <a:cs typeface="Lucida Sans Unicode"/>
              </a:rPr>
              <a:t> </a:t>
            </a:r>
            <a:r>
              <a:rPr dirty="0" sz="3000" spc="-114">
                <a:latin typeface="Lucida Sans Unicode"/>
                <a:cs typeface="Lucida Sans Unicode"/>
              </a:rPr>
              <a:t>ASIAN</a:t>
            </a:r>
            <a:r>
              <a:rPr dirty="0" sz="3000" spc="-204">
                <a:latin typeface="Lucida Sans Unicode"/>
                <a:cs typeface="Lucida Sans Unicode"/>
              </a:rPr>
              <a:t> </a:t>
            </a:r>
            <a:r>
              <a:rPr dirty="0" sz="3000" spc="-114">
                <a:latin typeface="Lucida Sans Unicode"/>
                <a:cs typeface="Lucida Sans Unicode"/>
              </a:rPr>
              <a:t>COUNTRY</a:t>
            </a:r>
            <a:r>
              <a:rPr dirty="0" sz="3000" spc="-140">
                <a:latin typeface="Lucida Sans Unicode"/>
                <a:cs typeface="Lucida Sans Unicode"/>
              </a:rPr>
              <a:t> </a:t>
            </a:r>
            <a:r>
              <a:rPr dirty="0" sz="3000" spc="-265">
                <a:latin typeface="Lucida Sans Unicode"/>
                <a:cs typeface="Lucida Sans Unicode"/>
              </a:rPr>
              <a:t>AND</a:t>
            </a:r>
            <a:r>
              <a:rPr dirty="0" sz="3000" spc="-130">
                <a:latin typeface="Lucida Sans Unicode"/>
                <a:cs typeface="Lucida Sans Unicode"/>
              </a:rPr>
              <a:t> </a:t>
            </a:r>
            <a:r>
              <a:rPr dirty="0" sz="3000" spc="-160">
                <a:latin typeface="Lucida Sans Unicode"/>
                <a:cs typeface="Lucida Sans Unicode"/>
              </a:rPr>
              <a:t>HAVE</a:t>
            </a:r>
            <a:r>
              <a:rPr dirty="0" sz="3000" spc="-20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PROLIFERATED </a:t>
            </a:r>
            <a:r>
              <a:rPr dirty="0" sz="3000" spc="-125">
                <a:latin typeface="Lucida Sans Unicode"/>
                <a:cs typeface="Lucida Sans Unicode"/>
              </a:rPr>
              <a:t>AROUND</a:t>
            </a:r>
            <a:r>
              <a:rPr dirty="0" sz="3000" spc="-114">
                <a:latin typeface="Lucida Sans Unicode"/>
                <a:cs typeface="Lucida Sans Unicode"/>
              </a:rPr>
              <a:t> </a:t>
            </a:r>
            <a:r>
              <a:rPr dirty="0" sz="3000" spc="-65">
                <a:latin typeface="Lucida Sans Unicode"/>
                <a:cs typeface="Lucida Sans Unicode"/>
              </a:rPr>
              <a:t>THE</a:t>
            </a:r>
            <a:r>
              <a:rPr dirty="0" sz="3000" spc="-150">
                <a:latin typeface="Lucida Sans Unicode"/>
                <a:cs typeface="Lucida Sans Unicode"/>
              </a:rPr>
              <a:t> </a:t>
            </a:r>
            <a:r>
              <a:rPr dirty="0" sz="3000" spc="-10">
                <a:latin typeface="Lucida Sans Unicode"/>
                <a:cs typeface="Lucida Sans Unicode"/>
              </a:rPr>
              <a:t>GLOBE.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2025-11-29T16:25:53Z</dcterms:created>
  <dcterms:modified xsi:type="dcterms:W3CDTF">2025-11-29T16:25:53Z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2025-11-24T00:00:00Z</vt:filetime>
  </property>
  <property fmtid="{D5CDD505-2E9C-101B-9397-08002B2CF9AE}" pid="3" name="LastSaved">
    <vt:filetime>2025-11-29T00:00:00Z</vt:filetime>
  </property>
</Properties>
</file>